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0.xml" ContentType="application/vnd.openxmlformats-officedocument.presentationml.tags+xml"/>
  <Override PartName="/ppt/notesSlides/notesSlide1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2.xml" ContentType="application/vnd.openxmlformats-officedocument.presentationml.notesSlide+xml"/>
  <Override PartName="/ppt/tags/tag45.xml" ContentType="application/vnd.openxmlformats-officedocument.presentationml.tags+xml"/>
  <Override PartName="/ppt/notesSlides/notesSlide3.xml" ContentType="application/vnd.openxmlformats-officedocument.presentationml.notesSlide+xml"/>
  <Override PartName="/ppt/tags/tag46.xml" ContentType="application/vnd.openxmlformats-officedocument.presentationml.tags+xml"/>
  <Override PartName="/ppt/notesSlides/notesSlide4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5.xml" ContentType="application/vnd.openxmlformats-officedocument.presentationml.notesSlide+xml"/>
  <Override PartName="/ppt/tags/tag49.xml" ContentType="application/vnd.openxmlformats-officedocument.presentationml.tags+xml"/>
  <Override PartName="/ppt/notesSlides/notesSlide6.xml" ContentType="application/vnd.openxmlformats-officedocument.presentationml.notesSlide+xml"/>
  <Override PartName="/ppt/tags/tag50.xml" ContentType="application/vnd.openxmlformats-officedocument.presentationml.tags+xml"/>
  <Override PartName="/ppt/notesSlides/notesSlide7.xml" ContentType="application/vnd.openxmlformats-officedocument.presentationml.notesSlide+xml"/>
  <Override PartName="/ppt/tags/tag51.xml" ContentType="application/vnd.openxmlformats-officedocument.presentationml.tags+xml"/>
  <Override PartName="/ppt/notesSlides/notesSlide8.xml" ContentType="application/vnd.openxmlformats-officedocument.presentationml.notesSlide+xml"/>
  <Override PartName="/ppt/tags/tag52.xml" ContentType="application/vnd.openxmlformats-officedocument.presentationml.tags+xml"/>
  <Override PartName="/ppt/notesSlides/notesSlide9.xml" ContentType="application/vnd.openxmlformats-officedocument.presentationml.notesSlide+xml"/>
  <Override PartName="/ppt/tags/tag53.xml" ContentType="application/vnd.openxmlformats-officedocument.presentationml.tags+xml"/>
  <Override PartName="/ppt/notesSlides/notesSlide10.xml" ContentType="application/vnd.openxmlformats-officedocument.presentationml.notesSlide+xml"/>
  <Override PartName="/ppt/tags/tag54.xml" ContentType="application/vnd.openxmlformats-officedocument.presentationml.tags+xml"/>
  <Override PartName="/ppt/notesSlides/notesSlide11.xml" ContentType="application/vnd.openxmlformats-officedocument.presentationml.notesSlide+xml"/>
  <Override PartName="/ppt/tags/tag55.xml" ContentType="application/vnd.openxmlformats-officedocument.presentationml.tags+xml"/>
  <Override PartName="/ppt/notesSlides/notesSlide12.xml" ContentType="application/vnd.openxmlformats-officedocument.presentationml.notesSlide+xml"/>
  <Override PartName="/ppt/tags/tag56.xml" ContentType="application/vnd.openxmlformats-officedocument.presentationml.tags+xml"/>
  <Override PartName="/ppt/notesSlides/notesSlide13.xml" ContentType="application/vnd.openxmlformats-officedocument.presentationml.notesSlide+xml"/>
  <Override PartName="/ppt/tags/tag57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85" r:id="rId4"/>
    <p:sldId id="295" r:id="rId5"/>
    <p:sldId id="294" r:id="rId6"/>
    <p:sldId id="296" r:id="rId7"/>
    <p:sldId id="293" r:id="rId8"/>
    <p:sldId id="298" r:id="rId9"/>
    <p:sldId id="286" r:id="rId10"/>
    <p:sldId id="299" r:id="rId11"/>
    <p:sldId id="287" r:id="rId12"/>
    <p:sldId id="288" r:id="rId13"/>
    <p:sldId id="289" r:id="rId14"/>
    <p:sldId id="290" r:id="rId15"/>
    <p:sldId id="291" r:id="rId16"/>
    <p:sldId id="292" r:id="rId17"/>
    <p:sldId id="300" r:id="rId18"/>
    <p:sldId id="279" r:id="rId19"/>
  </p:sldIdLst>
  <p:sldSz cx="12192000" cy="6858000"/>
  <p:notesSz cx="6858000" cy="9144000"/>
  <p:embeddedFontLst>
    <p:embeddedFont>
      <p:font typeface="Impact" panose="020B0806030902050204" pitchFamily="34" charset="0"/>
      <p:regular r:id="rId22"/>
    </p:embeddedFont>
    <p:embeddedFont>
      <p:font typeface="微软雅黑" panose="020B0503020204020204" pitchFamily="34" charset="-122"/>
      <p:regular r:id="rId23"/>
      <p:bold r:id="rId24"/>
    </p:embeddedFont>
    <p:embeddedFont>
      <p:font typeface="微软雅黑 Light" panose="020B0502040204020203" pitchFamily="34" charset="-122"/>
      <p:regular r:id="rId2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0" userDrawn="1">
          <p15:clr>
            <a:srgbClr val="A4A3A4"/>
          </p15:clr>
        </p15:guide>
        <p15:guide id="2" pos="37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5737"/>
    <a:srgbClr val="E6855D"/>
    <a:srgbClr val="D75536"/>
    <a:srgbClr val="ECA377"/>
    <a:srgbClr val="C42917"/>
    <a:srgbClr val="BE0105"/>
    <a:srgbClr val="C6341D"/>
    <a:srgbClr val="BE0A08"/>
    <a:srgbClr val="E2905F"/>
    <a:srgbClr val="FFFA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702" y="84"/>
      </p:cViewPr>
      <p:guideLst>
        <p:guide orient="horz" pos="2220"/>
        <p:guide pos="3794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  <a:t>2026/1/7</a:t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  <a:t>‹#›</a:t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  <a:t>2026/1/7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735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0654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1989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989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398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4364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83407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8468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2059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3334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08811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45760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1.jpe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1.jpe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2.xml"/><Relationship Id="rId7" Type="http://schemas.openxmlformats.org/officeDocument/2006/relationships/image" Target="../media/image2.jpe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2026/1/7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6" name="图片 5" descr="5dac0aca67d14"/>
          <p:cNvPicPr>
            <a:picLocks noChangeAspect="1"/>
          </p:cNvPicPr>
          <p:nvPr userDrawn="1"/>
        </p:nvPicPr>
        <p:blipFill>
          <a:blip r:embed="rId7"/>
          <a:srcRect l="6787" t="1515" r="3984" b="1073"/>
          <a:stretch>
            <a:fillRect/>
          </a:stretch>
        </p:blipFill>
        <p:spPr>
          <a:xfrm>
            <a:off x="-24130" y="-11430"/>
            <a:ext cx="12216130" cy="686943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5dac0aca67d14"/>
          <p:cNvPicPr>
            <a:picLocks noChangeAspect="1"/>
          </p:cNvPicPr>
          <p:nvPr userDrawn="1"/>
        </p:nvPicPr>
        <p:blipFill>
          <a:blip r:embed="rId7"/>
          <a:srcRect l="6787" t="1515" r="3984" b="1073"/>
          <a:stretch>
            <a:fillRect/>
          </a:stretch>
        </p:blipFill>
        <p:spPr>
          <a:xfrm>
            <a:off x="-16510" y="-6350"/>
            <a:ext cx="12216130" cy="686943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 userDrawn="1"/>
        </p:nvGrpSpPr>
        <p:grpSpPr>
          <a:xfrm>
            <a:off x="0" y="0"/>
            <a:ext cx="12288520" cy="1028700"/>
            <a:chOff x="0" y="-1615"/>
            <a:chExt cx="19352" cy="1620"/>
          </a:xfrm>
        </p:grpSpPr>
        <p:pic>
          <p:nvPicPr>
            <p:cNvPr id="8" name="图片 7" descr="40李津-春意嫣然-09"/>
            <p:cNvPicPr>
              <a:picLocks noChangeAspect="1"/>
            </p:cNvPicPr>
            <p:nvPr/>
          </p:nvPicPr>
          <p:blipFill>
            <a:blip r:embed="rId5"/>
            <a:srcRect t="46118"/>
            <a:stretch>
              <a:fillRect/>
            </a:stretch>
          </p:blipFill>
          <p:spPr>
            <a:xfrm>
              <a:off x="14735" y="-1597"/>
              <a:ext cx="4461" cy="1603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0" y="-1615"/>
              <a:ext cx="19353" cy="1615"/>
            </a:xfrm>
            <a:prstGeom prst="rect">
              <a:avLst/>
            </a:prstGeom>
            <a:gradFill>
              <a:gsLst>
                <a:gs pos="81000">
                  <a:srgbClr val="E26A46">
                    <a:alpha val="100000"/>
                  </a:srgbClr>
                </a:gs>
                <a:gs pos="57000">
                  <a:srgbClr val="C6341D"/>
                </a:gs>
                <a:gs pos="0">
                  <a:srgbClr val="BE0A08"/>
                </a:gs>
                <a:gs pos="100000">
                  <a:srgbClr val="F4D6A2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 descr="白色学院黑体横版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490710" y="254000"/>
            <a:ext cx="2322830" cy="51816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2034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rgbClr val="FFFAC2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矩形 10"/>
          <p:cNvSpPr/>
          <p:nvPr userDrawn="1"/>
        </p:nvSpPr>
        <p:spPr>
          <a:xfrm>
            <a:off x="0" y="6548120"/>
            <a:ext cx="12289155" cy="309880"/>
          </a:xfrm>
          <a:prstGeom prst="rect">
            <a:avLst/>
          </a:prstGeom>
          <a:gradFill>
            <a:gsLst>
              <a:gs pos="81000">
                <a:srgbClr val="E26A46">
                  <a:alpha val="100000"/>
                </a:srgbClr>
              </a:gs>
              <a:gs pos="57000">
                <a:srgbClr val="C6341D"/>
              </a:gs>
              <a:gs pos="0">
                <a:srgbClr val="BE0A08"/>
              </a:gs>
              <a:gs pos="100000">
                <a:srgbClr val="F4D6A2">
                  <a:alpha val="10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8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669925" y="2029460"/>
            <a:ext cx="5283200" cy="431165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3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4"/>
            </p:custDataLst>
          </p:nvPr>
        </p:nvSpPr>
        <p:spPr>
          <a:xfrm>
            <a:off x="6235700" y="2017395"/>
            <a:ext cx="5283200" cy="432371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grpSp>
        <p:nvGrpSpPr>
          <p:cNvPr id="17" name="组合 16"/>
          <p:cNvGrpSpPr/>
          <p:nvPr userDrawn="1"/>
        </p:nvGrpSpPr>
        <p:grpSpPr>
          <a:xfrm>
            <a:off x="0" y="0"/>
            <a:ext cx="12288520" cy="1028700"/>
            <a:chOff x="0" y="-1615"/>
            <a:chExt cx="19352" cy="1620"/>
          </a:xfrm>
        </p:grpSpPr>
        <p:pic>
          <p:nvPicPr>
            <p:cNvPr id="10" name="图片 9" descr="40李津-春意嫣然-09"/>
            <p:cNvPicPr>
              <a:picLocks noChangeAspect="1"/>
            </p:cNvPicPr>
            <p:nvPr/>
          </p:nvPicPr>
          <p:blipFill>
            <a:blip r:embed="rId7"/>
            <a:srcRect t="46118"/>
            <a:stretch>
              <a:fillRect/>
            </a:stretch>
          </p:blipFill>
          <p:spPr>
            <a:xfrm>
              <a:off x="14735" y="-1597"/>
              <a:ext cx="4461" cy="1603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0" y="-1615"/>
              <a:ext cx="19353" cy="1615"/>
            </a:xfrm>
            <a:prstGeom prst="rect">
              <a:avLst/>
            </a:prstGeom>
            <a:gradFill>
              <a:gsLst>
                <a:gs pos="81000">
                  <a:srgbClr val="E26A46">
                    <a:alpha val="100000"/>
                  </a:srgbClr>
                </a:gs>
                <a:gs pos="57000">
                  <a:srgbClr val="C6341D"/>
                </a:gs>
                <a:gs pos="0">
                  <a:srgbClr val="BE0A08"/>
                </a:gs>
                <a:gs pos="100000">
                  <a:srgbClr val="F4D6A2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图片 11" descr="白色学院黑体横版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90710" y="254000"/>
            <a:ext cx="2322830" cy="518160"/>
          </a:xfrm>
          <a:prstGeom prst="rect">
            <a:avLst/>
          </a:prstGeom>
        </p:spPr>
      </p:pic>
      <p:sp>
        <p:nvSpPr>
          <p:cNvPr id="13" name="标题 1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2034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rgbClr val="FFFAC2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15" name="矩形 14"/>
          <p:cNvSpPr/>
          <p:nvPr userDrawn="1"/>
        </p:nvSpPr>
        <p:spPr>
          <a:xfrm>
            <a:off x="0" y="6548120"/>
            <a:ext cx="12190095" cy="309880"/>
          </a:xfrm>
          <a:prstGeom prst="rect">
            <a:avLst/>
          </a:prstGeom>
          <a:gradFill>
            <a:gsLst>
              <a:gs pos="81000">
                <a:srgbClr val="E26A46">
                  <a:alpha val="100000"/>
                </a:srgbClr>
              </a:gs>
              <a:gs pos="57000">
                <a:srgbClr val="C6341D"/>
              </a:gs>
              <a:gs pos="0">
                <a:srgbClr val="BE0A08"/>
              </a:gs>
              <a:gs pos="100000">
                <a:srgbClr val="F4D6A2">
                  <a:alpha val="10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 userDrawn="1"/>
        </p:nvGrpSpPr>
        <p:grpSpPr>
          <a:xfrm>
            <a:off x="0" y="0"/>
            <a:ext cx="12288520" cy="1028700"/>
            <a:chOff x="0" y="-1615"/>
            <a:chExt cx="19352" cy="1620"/>
          </a:xfrm>
        </p:grpSpPr>
        <p:pic>
          <p:nvPicPr>
            <p:cNvPr id="8" name="图片 7" descr="40李津-春意嫣然-09"/>
            <p:cNvPicPr>
              <a:picLocks noChangeAspect="1"/>
            </p:cNvPicPr>
            <p:nvPr/>
          </p:nvPicPr>
          <p:blipFill>
            <a:blip r:embed="rId3"/>
            <a:srcRect t="46118"/>
            <a:stretch>
              <a:fillRect/>
            </a:stretch>
          </p:blipFill>
          <p:spPr>
            <a:xfrm>
              <a:off x="14735" y="-1597"/>
              <a:ext cx="4461" cy="1603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0" y="-1615"/>
              <a:ext cx="19353" cy="1615"/>
            </a:xfrm>
            <a:prstGeom prst="rect">
              <a:avLst/>
            </a:prstGeom>
            <a:gradFill>
              <a:gsLst>
                <a:gs pos="81000">
                  <a:srgbClr val="E26A46">
                    <a:alpha val="100000"/>
                  </a:srgbClr>
                </a:gs>
                <a:gs pos="57000">
                  <a:srgbClr val="C6341D"/>
                </a:gs>
                <a:gs pos="0">
                  <a:srgbClr val="BE0A08"/>
                </a:gs>
                <a:gs pos="100000">
                  <a:srgbClr val="F4D6A2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 descr="白色学院黑体横版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90710" y="254000"/>
            <a:ext cx="2322830" cy="518160"/>
          </a:xfrm>
          <a:prstGeom prst="rect">
            <a:avLst/>
          </a:prstGeom>
        </p:spPr>
      </p:pic>
      <p:sp>
        <p:nvSpPr>
          <p:cNvPr id="6" name="标题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2034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rgbClr val="FFFAC2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11" name="矩形 10"/>
          <p:cNvSpPr/>
          <p:nvPr userDrawn="1"/>
        </p:nvSpPr>
        <p:spPr>
          <a:xfrm>
            <a:off x="0" y="6548120"/>
            <a:ext cx="12190095" cy="309880"/>
          </a:xfrm>
          <a:prstGeom prst="rect">
            <a:avLst/>
          </a:prstGeom>
          <a:gradFill>
            <a:gsLst>
              <a:gs pos="81000">
                <a:srgbClr val="E26A46">
                  <a:alpha val="100000"/>
                </a:srgbClr>
              </a:gs>
              <a:gs pos="57000">
                <a:srgbClr val="C6341D"/>
              </a:gs>
              <a:gs pos="0">
                <a:srgbClr val="BE0A08"/>
              </a:gs>
              <a:gs pos="100000">
                <a:srgbClr val="F4D6A2">
                  <a:alpha val="10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 userDrawn="1"/>
        </p:nvGrpSpPr>
        <p:grpSpPr>
          <a:xfrm>
            <a:off x="0" y="0"/>
            <a:ext cx="12288520" cy="1028700"/>
            <a:chOff x="0" y="-1615"/>
            <a:chExt cx="19352" cy="1620"/>
          </a:xfrm>
        </p:grpSpPr>
        <p:pic>
          <p:nvPicPr>
            <p:cNvPr id="8" name="图片 7" descr="40李津-春意嫣然-09"/>
            <p:cNvPicPr>
              <a:picLocks noChangeAspect="1"/>
            </p:cNvPicPr>
            <p:nvPr/>
          </p:nvPicPr>
          <p:blipFill>
            <a:blip r:embed="rId3"/>
            <a:srcRect t="46118"/>
            <a:stretch>
              <a:fillRect/>
            </a:stretch>
          </p:blipFill>
          <p:spPr>
            <a:xfrm>
              <a:off x="14735" y="-1597"/>
              <a:ext cx="4461" cy="1603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0" y="-1615"/>
              <a:ext cx="19353" cy="1615"/>
            </a:xfrm>
            <a:prstGeom prst="rect">
              <a:avLst/>
            </a:prstGeom>
            <a:gradFill>
              <a:gsLst>
                <a:gs pos="81000">
                  <a:srgbClr val="E26A46">
                    <a:alpha val="100000"/>
                  </a:srgbClr>
                </a:gs>
                <a:gs pos="57000">
                  <a:srgbClr val="C6341D"/>
                </a:gs>
                <a:gs pos="0">
                  <a:srgbClr val="BE0A08"/>
                </a:gs>
                <a:gs pos="100000">
                  <a:srgbClr val="F4D6A2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 descr="白色学院黑体横版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90710" y="254000"/>
            <a:ext cx="2322830" cy="51816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2034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rgbClr val="FFFAC2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6" name="矩形 5"/>
          <p:cNvSpPr/>
          <p:nvPr userDrawn="1"/>
        </p:nvSpPr>
        <p:spPr>
          <a:xfrm>
            <a:off x="0" y="6548120"/>
            <a:ext cx="12190095" cy="309880"/>
          </a:xfrm>
          <a:prstGeom prst="rect">
            <a:avLst/>
          </a:prstGeom>
          <a:gradFill>
            <a:gsLst>
              <a:gs pos="81000">
                <a:srgbClr val="E26A46">
                  <a:alpha val="100000"/>
                </a:srgbClr>
              </a:gs>
              <a:gs pos="57000">
                <a:srgbClr val="C6341D"/>
              </a:gs>
              <a:gs pos="0">
                <a:srgbClr val="BE0A08"/>
              </a:gs>
              <a:gs pos="100000">
                <a:srgbClr val="F4D6A2">
                  <a:alpha val="10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8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grpSp>
        <p:nvGrpSpPr>
          <p:cNvPr id="17" name="组合 16"/>
          <p:cNvGrpSpPr/>
          <p:nvPr userDrawn="1"/>
        </p:nvGrpSpPr>
        <p:grpSpPr>
          <a:xfrm>
            <a:off x="0" y="0"/>
            <a:ext cx="12288520" cy="1028700"/>
            <a:chOff x="0" y="-1615"/>
            <a:chExt cx="19352" cy="1620"/>
          </a:xfrm>
        </p:grpSpPr>
        <p:pic>
          <p:nvPicPr>
            <p:cNvPr id="8" name="图片 7" descr="40李津-春意嫣然-09"/>
            <p:cNvPicPr>
              <a:picLocks noChangeAspect="1"/>
            </p:cNvPicPr>
            <p:nvPr/>
          </p:nvPicPr>
          <p:blipFill>
            <a:blip r:embed="rId5"/>
            <a:srcRect t="46118"/>
            <a:stretch>
              <a:fillRect/>
            </a:stretch>
          </p:blipFill>
          <p:spPr>
            <a:xfrm>
              <a:off x="14735" y="-1597"/>
              <a:ext cx="4461" cy="1603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0" y="-1615"/>
              <a:ext cx="19353" cy="1615"/>
            </a:xfrm>
            <a:prstGeom prst="rect">
              <a:avLst/>
            </a:prstGeom>
            <a:gradFill>
              <a:gsLst>
                <a:gs pos="81000">
                  <a:srgbClr val="E26A46">
                    <a:alpha val="100000"/>
                  </a:srgbClr>
                </a:gs>
                <a:gs pos="57000">
                  <a:srgbClr val="C6341D"/>
                </a:gs>
                <a:gs pos="0">
                  <a:srgbClr val="BE0A08"/>
                </a:gs>
                <a:gs pos="100000">
                  <a:srgbClr val="F4D6A2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 descr="白色学院黑体横版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490710" y="254000"/>
            <a:ext cx="2322830" cy="518160"/>
          </a:xfrm>
          <a:prstGeom prst="rect">
            <a:avLst/>
          </a:prstGeom>
        </p:spPr>
      </p:pic>
      <p:sp>
        <p:nvSpPr>
          <p:cNvPr id="11" name="标题 10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2034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rgbClr val="FFFAC2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13" name="矩形 12"/>
          <p:cNvSpPr/>
          <p:nvPr userDrawn="1"/>
        </p:nvSpPr>
        <p:spPr>
          <a:xfrm>
            <a:off x="0" y="6548120"/>
            <a:ext cx="12190095" cy="309880"/>
          </a:xfrm>
          <a:prstGeom prst="rect">
            <a:avLst/>
          </a:prstGeom>
          <a:gradFill>
            <a:gsLst>
              <a:gs pos="81000">
                <a:srgbClr val="E26A46">
                  <a:alpha val="100000"/>
                </a:srgbClr>
              </a:gs>
              <a:gs pos="57000">
                <a:srgbClr val="C6341D"/>
              </a:gs>
              <a:gs pos="0">
                <a:srgbClr val="BE0A08"/>
              </a:gs>
              <a:gs pos="100000">
                <a:srgbClr val="F4D6A2">
                  <a:alpha val="10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3.xml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1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13" Type="http://schemas.openxmlformats.org/officeDocument/2006/relationships/tags" Target="../tags/tag43.xml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12" Type="http://schemas.openxmlformats.org/officeDocument/2006/relationships/tags" Target="../tags/tag42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tags" Target="../tags/tag41.xml"/><Relationship Id="rId5" Type="http://schemas.openxmlformats.org/officeDocument/2006/relationships/tags" Target="../tags/tag35.xml"/><Relationship Id="rId15" Type="http://schemas.openxmlformats.org/officeDocument/2006/relationships/image" Target="../media/image3.png"/><Relationship Id="rId10" Type="http://schemas.openxmlformats.org/officeDocument/2006/relationships/tags" Target="../tags/tag40.xml"/><Relationship Id="rId4" Type="http://schemas.openxmlformats.org/officeDocument/2006/relationships/tags" Target="../tags/tag34.xml"/><Relationship Id="rId9" Type="http://schemas.openxmlformats.org/officeDocument/2006/relationships/tags" Target="../tags/tag39.xml"/><Relationship Id="rId1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9.jpeg"/><Relationship Id="rId12" Type="http://schemas.openxmlformats.org/officeDocument/2006/relationships/image" Target="../media/image13.jpg"/><Relationship Id="rId17" Type="http://schemas.openxmlformats.org/officeDocument/2006/relationships/image" Target="../media/image18.jpeg"/><Relationship Id="rId2" Type="http://schemas.openxmlformats.org/officeDocument/2006/relationships/image" Target="../media/image5.jpeg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11" Type="http://schemas.openxmlformats.org/officeDocument/2006/relationships/image" Target="../media/image12.jpeg"/><Relationship Id="rId5" Type="http://schemas.openxmlformats.org/officeDocument/2006/relationships/image" Target="../media/image7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4" Type="http://schemas.microsoft.com/office/2007/relationships/hdphoto" Target="../media/hdphoto1.wdp"/><Relationship Id="rId9" Type="http://schemas.microsoft.com/office/2007/relationships/hdphoto" Target="../media/hdphoto2.wdp"/><Relationship Id="rId1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microsoft.com/office/2007/relationships/hdphoto" Target="../media/hdphoto3.wdp"/><Relationship Id="rId7" Type="http://schemas.microsoft.com/office/2007/relationships/hdphoto" Target="../media/hdphoto4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11" Type="http://schemas.microsoft.com/office/2007/relationships/hdphoto" Target="../media/hdphoto5.wdp"/><Relationship Id="rId5" Type="http://schemas.openxmlformats.org/officeDocument/2006/relationships/image" Target="../media/image21.jpe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18" Type="http://schemas.openxmlformats.org/officeDocument/2006/relationships/image" Target="../media/image41.pn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png"/><Relationship Id="rId17" Type="http://schemas.openxmlformats.org/officeDocument/2006/relationships/image" Target="../media/image40.JP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9.jpeg"/><Relationship Id="rId1" Type="http://schemas.openxmlformats.org/officeDocument/2006/relationships/tags" Target="../tags/tag47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5" Type="http://schemas.openxmlformats.org/officeDocument/2006/relationships/image" Target="../media/image38.jpeg"/><Relationship Id="rId10" Type="http://schemas.openxmlformats.org/officeDocument/2006/relationships/image" Target="../media/image33.jpg"/><Relationship Id="rId19" Type="http://schemas.openxmlformats.org/officeDocument/2006/relationships/image" Target="../media/image42.jpg"/><Relationship Id="rId4" Type="http://schemas.openxmlformats.org/officeDocument/2006/relationships/image" Target="../media/image27.jpeg"/><Relationship Id="rId9" Type="http://schemas.openxmlformats.org/officeDocument/2006/relationships/image" Target="../media/image32.jpg"/><Relationship Id="rId14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6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8.xml"/><Relationship Id="rId6" Type="http://schemas.openxmlformats.org/officeDocument/2006/relationships/image" Target="../media/image45.jpeg"/><Relationship Id="rId11" Type="http://schemas.openxmlformats.org/officeDocument/2006/relationships/image" Target="../media/image50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13" Type="http://schemas.openxmlformats.org/officeDocument/2006/relationships/image" Target="../media/image59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53.jpeg"/><Relationship Id="rId12" Type="http://schemas.openxmlformats.org/officeDocument/2006/relationships/image" Target="../media/image58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9.xml"/><Relationship Id="rId6" Type="http://schemas.openxmlformats.org/officeDocument/2006/relationships/image" Target="../media/image52.jpeg"/><Relationship Id="rId11" Type="http://schemas.openxmlformats.org/officeDocument/2006/relationships/image" Target="../media/image57.jpeg"/><Relationship Id="rId5" Type="http://schemas.microsoft.com/office/2007/relationships/hdphoto" Target="../media/hdphoto6.wdp"/><Relationship Id="rId10" Type="http://schemas.openxmlformats.org/officeDocument/2006/relationships/image" Target="../media/image56.jpeg"/><Relationship Id="rId4" Type="http://schemas.openxmlformats.org/officeDocument/2006/relationships/image" Target="../media/image51.png"/><Relationship Id="rId9" Type="http://schemas.openxmlformats.org/officeDocument/2006/relationships/image" Target="../media/image5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63.sv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1.xml"/><Relationship Id="rId6" Type="http://schemas.openxmlformats.org/officeDocument/2006/relationships/image" Target="../media/image62.png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6.xml"/><Relationship Id="rId5" Type="http://schemas.openxmlformats.org/officeDocument/2006/relationships/image" Target="../media/image65.svg"/><Relationship Id="rId4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144521" y="4058285"/>
            <a:ext cx="5902960" cy="540385"/>
          </a:xfrm>
          <a:prstGeom prst="rect">
            <a:avLst/>
          </a:prstGeom>
          <a:gradFill>
            <a:gsLst>
              <a:gs pos="100000">
                <a:schemeClr val="accent1">
                  <a:lumMod val="5000"/>
                  <a:lumOff val="95000"/>
                  <a:alpha val="0"/>
                </a:schemeClr>
              </a:gs>
              <a:gs pos="0">
                <a:srgbClr val="F6E198">
                  <a:alpha val="5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占位符 10"/>
          <p:cNvSpPr txBox="1"/>
          <p:nvPr/>
        </p:nvSpPr>
        <p:spPr>
          <a:xfrm>
            <a:off x="3844608" y="4152265"/>
            <a:ext cx="4502785" cy="372110"/>
          </a:xfrm>
          <a:prstGeom prst="rect">
            <a:avLst/>
          </a:prstGeom>
        </p:spPr>
        <p:txBody>
          <a:bodyPr vert="horz" wrap="square" lIns="96435" tIns="48217" rIns="96435" bIns="48217" rtlCol="0" anchor="ctr">
            <a:spAutoFit/>
          </a:bodyPr>
          <a:lstStyle>
            <a:defPPr>
              <a:defRPr lang="zh-CN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kern="1200" dirty="0">
                <a:solidFill>
                  <a:srgbClr val="FBFBFC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2000" dirty="0">
                <a:solidFill>
                  <a:srgbClr val="F5DC92"/>
                </a:solidFill>
                <a:latin typeface="微软雅黑" panose="020B0503020204020204" charset="-122"/>
                <a:ea typeface="微软雅黑" panose="020B0503020204020204" charset="-122"/>
              </a:rPr>
              <a:t>汇报人：</a:t>
            </a:r>
            <a:r>
              <a:rPr lang="zh-CN" altLang="en-US" sz="2000" dirty="0">
                <a:solidFill>
                  <a:srgbClr val="F5DC92"/>
                </a:solidFill>
                <a:latin typeface="微软雅黑" panose="020B0503020204020204" charset="-122"/>
                <a:ea typeface="微软雅黑" panose="020B0503020204020204" charset="-122"/>
              </a:rPr>
              <a:t>付志明</a:t>
            </a:r>
            <a:endParaRPr lang="en-US" altLang="zh-CN" sz="2000" dirty="0">
              <a:solidFill>
                <a:srgbClr val="F5DC9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08" y="4795590"/>
            <a:ext cx="6062641" cy="2205717"/>
          </a:xfrm>
          <a:prstGeom prst="rect">
            <a:avLst/>
          </a:prstGeom>
        </p:spPr>
      </p:pic>
      <p:sp>
        <p:nvSpPr>
          <p:cNvPr id="43" name="Content Placeholder 2"/>
          <p:cNvSpPr txBox="1"/>
          <p:nvPr/>
        </p:nvSpPr>
        <p:spPr>
          <a:xfrm>
            <a:off x="2392045" y="4524375"/>
            <a:ext cx="7408545" cy="5137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216025" fontAlgn="auto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F5DC9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2026</a:t>
            </a:r>
            <a:r>
              <a:rPr lang="zh-CN" altLang="en-US" dirty="0">
                <a:solidFill>
                  <a:srgbClr val="F5DC9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年</a:t>
            </a:r>
            <a:r>
              <a:rPr lang="en-US" altLang="zh-CN" dirty="0">
                <a:solidFill>
                  <a:srgbClr val="F5DC9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1</a:t>
            </a:r>
            <a:r>
              <a:rPr lang="zh-CN" altLang="en-US" dirty="0">
                <a:solidFill>
                  <a:srgbClr val="F5DC9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月</a:t>
            </a:r>
            <a:r>
              <a:rPr lang="en-US" altLang="zh-CN" dirty="0">
                <a:solidFill>
                  <a:srgbClr val="F5DC9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9</a:t>
            </a:r>
            <a:r>
              <a:rPr lang="zh-CN" altLang="en-US" dirty="0">
                <a:solidFill>
                  <a:srgbClr val="F5DC9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日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99465" y="2192020"/>
            <a:ext cx="105924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FFFAC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2025</a:t>
            </a:r>
            <a:r>
              <a:rPr lang="zh-CN" altLang="en-US" sz="5400" b="1" dirty="0">
                <a:solidFill>
                  <a:srgbClr val="FFFAC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年度外国语学院</a:t>
            </a:r>
            <a:endParaRPr lang="en-US" altLang="zh-CN" sz="5400" b="1" dirty="0">
              <a:solidFill>
                <a:srgbClr val="FFFAC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5400" b="1" dirty="0">
                <a:solidFill>
                  <a:srgbClr val="FFFAC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外事工作总结</a:t>
            </a:r>
          </a:p>
        </p:txBody>
      </p:sp>
      <p:pic>
        <p:nvPicPr>
          <p:cNvPr id="6" name="图片 5" descr="白色学院黑体横版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0710" y="254000"/>
            <a:ext cx="2322830" cy="51816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557395" y="661035"/>
            <a:ext cx="2838450" cy="1106805"/>
          </a:xfrm>
          <a:prstGeom prst="rect">
            <a:avLst/>
          </a:prstGeom>
          <a:noFill/>
          <a:effectLst>
            <a:outerShdw blurRad="63500" dist="50800" dir="5400000" sx="99000" sy="99000" algn="ctr" rotWithShape="0">
              <a:srgbClr val="FFFAC2">
                <a:alpha val="51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>
                <a:gradFill>
                  <a:gsLst>
                    <a:gs pos="0">
                      <a:srgbClr val="E2905F"/>
                    </a:gs>
                    <a:gs pos="100000">
                      <a:srgbClr val="FFFAC2"/>
                    </a:gs>
                  </a:gsLst>
                  <a:lin ang="162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</a:t>
            </a:r>
            <a:r>
              <a:rPr lang="en-US" altLang="zh-CN" sz="6600" b="1">
                <a:gradFill>
                  <a:gsLst>
                    <a:gs pos="0">
                      <a:srgbClr val="E2905F"/>
                    </a:gs>
                    <a:gs pos="100000">
                      <a:srgbClr val="FFFAC2"/>
                    </a:gs>
                  </a:gsLst>
                  <a:lin ang="162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lang="zh-CN" altLang="en-US" sz="6600" b="1">
                <a:gradFill>
                  <a:gsLst>
                    <a:gs pos="0">
                      <a:srgbClr val="E2905F"/>
                    </a:gs>
                    <a:gs pos="100000">
                      <a:srgbClr val="FFFAC2"/>
                    </a:gs>
                  </a:gsLst>
                  <a:lin ang="162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录</a:t>
            </a:r>
          </a:p>
        </p:txBody>
      </p:sp>
      <p:sp>
        <p:nvSpPr>
          <p:cNvPr id="5" name="弧形 4"/>
          <p:cNvSpPr/>
          <p:nvPr>
            <p:custDataLst>
              <p:tags r:id="rId2"/>
            </p:custDataLst>
          </p:nvPr>
        </p:nvSpPr>
        <p:spPr>
          <a:xfrm>
            <a:off x="1689100" y="2578100"/>
            <a:ext cx="961390" cy="961390"/>
          </a:xfrm>
          <a:prstGeom prst="arc">
            <a:avLst>
              <a:gd name="adj1" fmla="val 2766614"/>
              <a:gd name="adj2" fmla="val 0"/>
            </a:avLst>
          </a:prstGeom>
          <a:ln>
            <a:gradFill>
              <a:gsLst>
                <a:gs pos="0">
                  <a:srgbClr val="FFFAC2"/>
                </a:gs>
                <a:gs pos="86000">
                  <a:srgbClr val="E2905F">
                    <a:alpha val="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2901950" y="2760980"/>
            <a:ext cx="31216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gradFill>
                  <a:gsLst>
                    <a:gs pos="0">
                      <a:srgbClr val="E2905F"/>
                    </a:gs>
                    <a:gs pos="100000">
                      <a:srgbClr val="FFFAC2"/>
                    </a:gs>
                  </a:gsLst>
                  <a:lin ang="16200000" scaled="0"/>
                </a:gradFill>
                <a:latin typeface="微软雅黑" panose="020B0503020204020204" charset="-122"/>
                <a:ea typeface="微软雅黑" panose="020B0503020204020204" charset="-122"/>
                <a:cs typeface="方正正中黑简体" panose="02000000000000000000" charset="-122"/>
              </a:rPr>
              <a:t>国际交流</a:t>
            </a:r>
            <a:endParaRPr lang="en-US" altLang="zh-CN" sz="2800" b="1" dirty="0">
              <a:gradFill>
                <a:gsLst>
                  <a:gs pos="0">
                    <a:srgbClr val="E2905F"/>
                  </a:gs>
                  <a:gs pos="100000">
                    <a:srgbClr val="FFFAC2"/>
                  </a:gs>
                </a:gsLst>
                <a:lin ang="16200000" scaled="0"/>
              </a:gradFill>
              <a:latin typeface="微软雅黑" panose="020B0503020204020204" charset="-122"/>
              <a:ea typeface="微软雅黑" panose="020B0503020204020204" charset="-122"/>
              <a:cs typeface="方正正中黑简体" panose="02000000000000000000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848485" y="2760980"/>
            <a:ext cx="642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>
                <a:gradFill>
                  <a:gsLst>
                    <a:gs pos="0">
                      <a:srgbClr val="E2905F"/>
                    </a:gs>
                    <a:gs pos="100000">
                      <a:srgbClr val="FFFAC2"/>
                    </a:gs>
                  </a:gsLst>
                  <a:lin ang="16200000" scaled="0"/>
                </a:gradFill>
                <a:latin typeface="+mj-ea"/>
                <a:ea typeface="+mj-ea"/>
                <a:cs typeface="方正正中黑简体" panose="02000000000000000000" charset="-122"/>
              </a:rPr>
              <a:t>01</a:t>
            </a:r>
          </a:p>
        </p:txBody>
      </p:sp>
      <p:sp>
        <p:nvSpPr>
          <p:cNvPr id="8" name="弧形 7"/>
          <p:cNvSpPr/>
          <p:nvPr>
            <p:custDataLst>
              <p:tags r:id="rId5"/>
            </p:custDataLst>
          </p:nvPr>
        </p:nvSpPr>
        <p:spPr>
          <a:xfrm rot="10200000">
            <a:off x="1501775" y="2390775"/>
            <a:ext cx="1336040" cy="1336040"/>
          </a:xfrm>
          <a:prstGeom prst="arc">
            <a:avLst>
              <a:gd name="adj1" fmla="val 2766614"/>
              <a:gd name="adj2" fmla="val 0"/>
            </a:avLst>
          </a:prstGeom>
          <a:ln>
            <a:gradFill>
              <a:gsLst>
                <a:gs pos="0">
                  <a:srgbClr val="FFFAC2"/>
                </a:gs>
                <a:gs pos="86000">
                  <a:srgbClr val="E2905F">
                    <a:alpha val="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弧形 9"/>
          <p:cNvSpPr/>
          <p:nvPr>
            <p:custDataLst>
              <p:tags r:id="rId6"/>
            </p:custDataLst>
          </p:nvPr>
        </p:nvSpPr>
        <p:spPr>
          <a:xfrm>
            <a:off x="4749800" y="4320540"/>
            <a:ext cx="961390" cy="961390"/>
          </a:xfrm>
          <a:prstGeom prst="arc">
            <a:avLst>
              <a:gd name="adj1" fmla="val 2766614"/>
              <a:gd name="adj2" fmla="val 0"/>
            </a:avLst>
          </a:prstGeom>
          <a:ln>
            <a:gradFill>
              <a:gsLst>
                <a:gs pos="0">
                  <a:srgbClr val="FFFAC2"/>
                </a:gs>
                <a:gs pos="86000">
                  <a:srgbClr val="E2905F">
                    <a:alpha val="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4909185" y="4518025"/>
            <a:ext cx="642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 dirty="0">
                <a:gradFill>
                  <a:gsLst>
                    <a:gs pos="0">
                      <a:srgbClr val="E2905F"/>
                    </a:gs>
                    <a:gs pos="100000">
                      <a:srgbClr val="FFFAC2"/>
                    </a:gs>
                  </a:gsLst>
                  <a:lin ang="16200000" scaled="0"/>
                </a:gradFill>
                <a:latin typeface="+mj-ea"/>
                <a:ea typeface="+mj-ea"/>
                <a:cs typeface="方正正中黑简体" panose="02000000000000000000" charset="-122"/>
              </a:rPr>
              <a:t>03</a:t>
            </a:r>
          </a:p>
        </p:txBody>
      </p:sp>
      <p:sp>
        <p:nvSpPr>
          <p:cNvPr id="14" name="弧形 13"/>
          <p:cNvSpPr/>
          <p:nvPr>
            <p:custDataLst>
              <p:tags r:id="rId8"/>
            </p:custDataLst>
          </p:nvPr>
        </p:nvSpPr>
        <p:spPr>
          <a:xfrm rot="10200000">
            <a:off x="4562475" y="4133215"/>
            <a:ext cx="1336040" cy="1336040"/>
          </a:xfrm>
          <a:prstGeom prst="arc">
            <a:avLst>
              <a:gd name="adj1" fmla="val 2766614"/>
              <a:gd name="adj2" fmla="val 0"/>
            </a:avLst>
          </a:prstGeom>
          <a:ln>
            <a:gradFill>
              <a:gsLst>
                <a:gs pos="0">
                  <a:srgbClr val="FFFAC2"/>
                </a:gs>
                <a:gs pos="86000">
                  <a:srgbClr val="E2905F">
                    <a:alpha val="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弧形 15"/>
          <p:cNvSpPr/>
          <p:nvPr>
            <p:custDataLst>
              <p:tags r:id="rId9"/>
            </p:custDataLst>
          </p:nvPr>
        </p:nvSpPr>
        <p:spPr>
          <a:xfrm>
            <a:off x="6434455" y="2563495"/>
            <a:ext cx="961390" cy="961390"/>
          </a:xfrm>
          <a:prstGeom prst="arc">
            <a:avLst>
              <a:gd name="adj1" fmla="val 2766614"/>
              <a:gd name="adj2" fmla="val 0"/>
            </a:avLst>
          </a:prstGeom>
          <a:ln>
            <a:gradFill>
              <a:gsLst>
                <a:gs pos="0">
                  <a:srgbClr val="FFFAC2"/>
                </a:gs>
                <a:gs pos="86000">
                  <a:srgbClr val="E2905F">
                    <a:alpha val="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0"/>
            </p:custDataLst>
          </p:nvPr>
        </p:nvSpPr>
        <p:spPr>
          <a:xfrm>
            <a:off x="6620954" y="2767239"/>
            <a:ext cx="642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 dirty="0">
                <a:gradFill>
                  <a:gsLst>
                    <a:gs pos="0">
                      <a:srgbClr val="E2905F"/>
                    </a:gs>
                    <a:gs pos="100000">
                      <a:srgbClr val="FFFAC2"/>
                    </a:gs>
                  </a:gsLst>
                  <a:lin ang="16200000" scaled="0"/>
                </a:gradFill>
                <a:latin typeface="+mj-ea"/>
                <a:ea typeface="+mj-ea"/>
                <a:cs typeface="方正正中黑简体" panose="02000000000000000000" charset="-122"/>
              </a:rPr>
              <a:t>02</a:t>
            </a:r>
          </a:p>
        </p:txBody>
      </p:sp>
      <p:sp>
        <p:nvSpPr>
          <p:cNvPr id="19" name="弧形 18"/>
          <p:cNvSpPr/>
          <p:nvPr>
            <p:custDataLst>
              <p:tags r:id="rId11"/>
            </p:custDataLst>
          </p:nvPr>
        </p:nvSpPr>
        <p:spPr>
          <a:xfrm rot="10200000">
            <a:off x="6274244" y="2382429"/>
            <a:ext cx="1336040" cy="1336040"/>
          </a:xfrm>
          <a:prstGeom prst="arc">
            <a:avLst>
              <a:gd name="adj1" fmla="val 2766614"/>
              <a:gd name="adj2" fmla="val 0"/>
            </a:avLst>
          </a:prstGeom>
          <a:ln>
            <a:gradFill>
              <a:gsLst>
                <a:gs pos="0">
                  <a:srgbClr val="FFFAC2"/>
                </a:gs>
                <a:gs pos="86000">
                  <a:srgbClr val="E2905F">
                    <a:alpha val="3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12"/>
            </p:custDataLst>
          </p:nvPr>
        </p:nvSpPr>
        <p:spPr>
          <a:xfrm>
            <a:off x="7655369" y="2767239"/>
            <a:ext cx="3121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gradFill>
                  <a:gsLst>
                    <a:gs pos="0">
                      <a:srgbClr val="E2905F"/>
                    </a:gs>
                    <a:gs pos="100000">
                      <a:srgbClr val="FFFAC2"/>
                    </a:gs>
                  </a:gsLst>
                  <a:lin ang="16200000" scaled="0"/>
                </a:gradFill>
                <a:latin typeface="微软雅黑" panose="020B0503020204020204" charset="-122"/>
                <a:ea typeface="微软雅黑" panose="020B0503020204020204" charset="-122"/>
                <a:cs typeface="方正正中黑简体" panose="02000000000000000000" charset="-122"/>
              </a:rPr>
              <a:t>人才引智</a:t>
            </a:r>
            <a:endParaRPr lang="en-US" altLang="zh-CN" sz="2800" b="1" dirty="0">
              <a:gradFill>
                <a:gsLst>
                  <a:gs pos="0">
                    <a:srgbClr val="E2905F"/>
                  </a:gs>
                  <a:gs pos="100000">
                    <a:srgbClr val="FFFAC2"/>
                  </a:gs>
                </a:gsLst>
                <a:lin ang="16200000" scaled="0"/>
              </a:gradFill>
              <a:latin typeface="微软雅黑" panose="020B0503020204020204" charset="-122"/>
              <a:ea typeface="微软雅黑" panose="020B0503020204020204" charset="-122"/>
              <a:cs typeface="方正正中黑简体" panose="02000000000000000000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13"/>
            </p:custDataLst>
          </p:nvPr>
        </p:nvSpPr>
        <p:spPr>
          <a:xfrm>
            <a:off x="6023610" y="4518025"/>
            <a:ext cx="3121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gradFill>
                  <a:gsLst>
                    <a:gs pos="0">
                      <a:srgbClr val="E2905F"/>
                    </a:gs>
                    <a:gs pos="100000">
                      <a:srgbClr val="FFFAC2"/>
                    </a:gs>
                  </a:gsLst>
                  <a:lin ang="16200000" scaled="0"/>
                </a:gradFill>
                <a:latin typeface="微软雅黑" panose="020B0503020204020204" charset="-122"/>
                <a:ea typeface="微软雅黑" panose="020B0503020204020204" charset="-122"/>
                <a:cs typeface="方正正中黑简体" panose="02000000000000000000" charset="-122"/>
              </a:rPr>
              <a:t>关键须知</a:t>
            </a:r>
            <a:endParaRPr lang="en-US" altLang="zh-CN" sz="2800" b="1" dirty="0">
              <a:gradFill>
                <a:gsLst>
                  <a:gs pos="0">
                    <a:srgbClr val="E2905F"/>
                  </a:gs>
                  <a:gs pos="100000">
                    <a:srgbClr val="FFFAC2"/>
                  </a:gs>
                </a:gsLst>
                <a:lin ang="16200000" scaled="0"/>
              </a:gradFill>
              <a:latin typeface="微软雅黑" panose="020B0503020204020204" charset="-122"/>
              <a:ea typeface="微软雅黑" panose="020B0503020204020204" charset="-122"/>
              <a:cs typeface="方正正中黑简体" panose="02000000000000000000" charset="-122"/>
            </a:endParaRPr>
          </a:p>
        </p:txBody>
      </p:sp>
      <p:pic>
        <p:nvPicPr>
          <p:cNvPr id="28" name="图片 27" descr="白色学院黑体横版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90710" y="254000"/>
            <a:ext cx="2322830" cy="51816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339763" y="189036"/>
            <a:ext cx="10852237" cy="648000"/>
          </a:xfrm>
        </p:spPr>
        <p:txBody>
          <a:bodyPr/>
          <a:lstStyle/>
          <a:p>
            <a:r>
              <a:rPr lang="zh-CN" altLang="en-US" dirty="0"/>
              <a:t>国际交流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693D66B-EF64-7634-82FC-E410FA74A5DB}"/>
              </a:ext>
            </a:extLst>
          </p:cNvPr>
          <p:cNvSpPr txBox="1"/>
          <p:nvPr/>
        </p:nvSpPr>
        <p:spPr>
          <a:xfrm>
            <a:off x="1339763" y="2071277"/>
            <a:ext cx="513921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海外学者来访：</a:t>
            </a:r>
            <a:r>
              <a:rPr lang="en-US" altLang="zh-CN" b="1" dirty="0">
                <a:solidFill>
                  <a:srgbClr val="FF0000"/>
                </a:solidFill>
              </a:rPr>
              <a:t>80</a:t>
            </a:r>
            <a:r>
              <a:rPr lang="zh-CN" altLang="en-US" b="1" dirty="0">
                <a:solidFill>
                  <a:srgbClr val="FF0000"/>
                </a:solidFill>
              </a:rPr>
              <a:t>余人次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EB4677E-D3F9-9E0A-05BA-C6F72ED372FA}"/>
              </a:ext>
            </a:extLst>
          </p:cNvPr>
          <p:cNvSpPr txBox="1"/>
          <p:nvPr/>
        </p:nvSpPr>
        <p:spPr>
          <a:xfrm>
            <a:off x="669882" y="-107376"/>
            <a:ext cx="653821" cy="1240825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zh-CN" sz="3500" b="1" dirty="0">
                <a:solidFill>
                  <a:srgbClr val="FFFAC2"/>
                </a:solidFill>
                <a:latin typeface="Impact" panose="020B0806030902050204" pitchFamily="34" charset="0"/>
              </a:rPr>
              <a:t>01</a:t>
            </a:r>
            <a:endParaRPr lang="zh-CN" altLang="en-US" sz="3500" b="1" dirty="0">
              <a:solidFill>
                <a:srgbClr val="FFFAC2"/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084A06F-5FAF-453A-0867-6C170DDE422E}"/>
              </a:ext>
            </a:extLst>
          </p:cNvPr>
          <p:cNvSpPr txBox="1"/>
          <p:nvPr/>
        </p:nvSpPr>
        <p:spPr>
          <a:xfrm>
            <a:off x="1339762" y="1280712"/>
            <a:ext cx="3028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学术访问、会议、交流</a:t>
            </a:r>
          </a:p>
        </p:txBody>
      </p:sp>
      <p:sp>
        <p:nvSpPr>
          <p:cNvPr id="13" name="íşľîďe">
            <a:extLst>
              <a:ext uri="{FF2B5EF4-FFF2-40B4-BE49-F238E27FC236}">
                <a16:creationId xmlns:a16="http://schemas.microsoft.com/office/drawing/2014/main" id="{02922B3C-803E-0214-E2FF-71C599DF3D54}"/>
              </a:ext>
            </a:extLst>
          </p:cNvPr>
          <p:cNvSpPr/>
          <p:nvPr/>
        </p:nvSpPr>
        <p:spPr>
          <a:xfrm>
            <a:off x="783625" y="1250788"/>
            <a:ext cx="426334" cy="424614"/>
          </a:xfrm>
          <a:prstGeom prst="rect">
            <a:avLst/>
          </a:prstGeom>
          <a:solidFill>
            <a:srgbClr val="C6341D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sz="2000" b="1" dirty="0"/>
              <a:t>1</a:t>
            </a:r>
            <a:endParaRPr sz="20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065E388-6F08-9ED1-8D01-F9FAC2E02334}"/>
              </a:ext>
            </a:extLst>
          </p:cNvPr>
          <p:cNvSpPr txBox="1"/>
          <p:nvPr/>
        </p:nvSpPr>
        <p:spPr>
          <a:xfrm>
            <a:off x="1861822" y="2475593"/>
            <a:ext cx="4617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开展合作研究及讲学活动：</a:t>
            </a:r>
            <a:r>
              <a:rPr lang="en-US" altLang="zh-CN" b="1" dirty="0">
                <a:solidFill>
                  <a:srgbClr val="FF0000"/>
                </a:solidFill>
              </a:rPr>
              <a:t>90</a:t>
            </a:r>
            <a:r>
              <a:rPr lang="zh-CN" altLang="en-US" b="1" dirty="0">
                <a:solidFill>
                  <a:srgbClr val="FF0000"/>
                </a:solidFill>
              </a:rPr>
              <a:t>余场</a:t>
            </a:r>
            <a:endParaRPr lang="zh-CN" altLang="en-US" dirty="0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02A663E9-0F79-17F1-66EA-7FED9719FB8D}"/>
              </a:ext>
            </a:extLst>
          </p:cNvPr>
          <p:cNvGrpSpPr/>
          <p:nvPr/>
        </p:nvGrpSpPr>
        <p:grpSpPr>
          <a:xfrm>
            <a:off x="1339763" y="1988364"/>
            <a:ext cx="4270924" cy="882235"/>
            <a:chOff x="1339763" y="1988364"/>
            <a:chExt cx="4270924" cy="882235"/>
          </a:xfrm>
        </p:grpSpPr>
        <p:cxnSp>
          <p:nvCxnSpPr>
            <p:cNvPr id="17" name="肘形连接符 10">
              <a:extLst>
                <a:ext uri="{FF2B5EF4-FFF2-40B4-BE49-F238E27FC236}">
                  <a16:creationId xmlns:a16="http://schemas.microsoft.com/office/drawing/2014/main" id="{0F659890-695B-DB1A-E8FD-AB065BF2003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1161710" y="2166417"/>
              <a:ext cx="878164" cy="52205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BE0A08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8D6EB3AF-62A6-5248-6CA0-AE390EB74F90}"/>
                </a:ext>
              </a:extLst>
            </p:cNvPr>
            <p:cNvCxnSpPr>
              <a:cxnSpLocks/>
            </p:cNvCxnSpPr>
            <p:nvPr/>
          </p:nvCxnSpPr>
          <p:spPr>
            <a:xfrm>
              <a:off x="1861822" y="2870599"/>
              <a:ext cx="3748865" cy="0"/>
            </a:xfrm>
            <a:prstGeom prst="line">
              <a:avLst/>
            </a:prstGeom>
            <a:ln>
              <a:solidFill>
                <a:srgbClr val="BE0105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2739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009DDF5-8C7F-F8EC-602A-1A2BDE49F85C}"/>
              </a:ext>
            </a:extLst>
          </p:cNvPr>
          <p:cNvGrpSpPr/>
          <p:nvPr/>
        </p:nvGrpSpPr>
        <p:grpSpPr>
          <a:xfrm>
            <a:off x="-292" y="1031769"/>
            <a:ext cx="12183584" cy="5526514"/>
            <a:chOff x="-292" y="1031769"/>
            <a:chExt cx="12183584" cy="5526514"/>
          </a:xfrm>
        </p:grpSpPr>
        <p:pic>
          <p:nvPicPr>
            <p:cNvPr id="8" name="图片 7" descr="图片包含 室内, 前, 建筑, 站&#10;&#10;AI 生成的内容可能不正确。">
              <a:extLst>
                <a:ext uri="{FF2B5EF4-FFF2-40B4-BE49-F238E27FC236}">
                  <a16:creationId xmlns:a16="http://schemas.microsoft.com/office/drawing/2014/main" id="{21260060-A634-0E3E-F316-B17D2F920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80" t="22336" r="16534" b="4764"/>
            <a:stretch/>
          </p:blipFill>
          <p:spPr>
            <a:xfrm>
              <a:off x="-292" y="2647835"/>
              <a:ext cx="2623663" cy="2040407"/>
            </a:xfrm>
            <a:prstGeom prst="rect">
              <a:avLst/>
            </a:prstGeom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图片 9" descr="穿着西装笔挺的男子与图片配字&#10;&#10;AI 生成的内容可能不正确。">
              <a:extLst>
                <a:ext uri="{FF2B5EF4-FFF2-40B4-BE49-F238E27FC236}">
                  <a16:creationId xmlns:a16="http://schemas.microsoft.com/office/drawing/2014/main" id="{5E63C2C0-EA6B-E5B7-C3A7-D96120F43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031770"/>
              <a:ext cx="2427159" cy="1620175"/>
            </a:xfrm>
            <a:prstGeom prst="rect">
              <a:avLst/>
            </a:prstGeom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" name="图片 3" descr="桌子上有男人的照片上写着字&#10;&#10;AI 生成的内容可能不正确。">
              <a:extLst>
                <a:ext uri="{FF2B5EF4-FFF2-40B4-BE49-F238E27FC236}">
                  <a16:creationId xmlns:a16="http://schemas.microsoft.com/office/drawing/2014/main" id="{F2E17AEE-064E-B335-36AB-B26B06A52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51"/>
            <a:stretch/>
          </p:blipFill>
          <p:spPr>
            <a:xfrm>
              <a:off x="4732217" y="2652778"/>
              <a:ext cx="2511219" cy="2035465"/>
            </a:xfrm>
            <a:prstGeom prst="rect">
              <a:avLst/>
            </a:prstGeom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图片 5" descr="许多人在餐厅里&#10;&#10;AI 生成的内容可能不正确。">
              <a:extLst>
                <a:ext uri="{FF2B5EF4-FFF2-40B4-BE49-F238E27FC236}">
                  <a16:creationId xmlns:a16="http://schemas.microsoft.com/office/drawing/2014/main" id="{DA9273CE-35E3-2BE7-AB93-4D65037C5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127" b="26972"/>
            <a:stretch/>
          </p:blipFill>
          <p:spPr>
            <a:xfrm>
              <a:off x="0" y="4681838"/>
              <a:ext cx="6409509" cy="1870039"/>
            </a:xfrm>
            <a:prstGeom prst="rect">
              <a:avLst/>
            </a:prstGeom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FF514040-00DD-8846-ACCF-15A8A3AD18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8" r="11838"/>
            <a:stretch/>
          </p:blipFill>
          <p:spPr bwMode="auto">
            <a:xfrm>
              <a:off x="6409509" y="4688243"/>
              <a:ext cx="2360021" cy="186363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95852CD1-3922-C39D-D1A7-FAE66EB2C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4577" y="1031770"/>
              <a:ext cx="2430263" cy="162017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4BEFE034-08B0-B2B5-71E3-3E39B056EB2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576"/>
            <a:stretch/>
          </p:blipFill>
          <p:spPr bwMode="auto">
            <a:xfrm>
              <a:off x="8769530" y="4688243"/>
              <a:ext cx="1532703" cy="187004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>
              <a:extLst>
                <a:ext uri="{FF2B5EF4-FFF2-40B4-BE49-F238E27FC236}">
                  <a16:creationId xmlns:a16="http://schemas.microsoft.com/office/drawing/2014/main" id="{7A15861A-5813-9990-7C36-EF71EEC3A3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72"/>
            <a:stretch/>
          </p:blipFill>
          <p:spPr bwMode="auto">
            <a:xfrm>
              <a:off x="10302233" y="4688243"/>
              <a:ext cx="1881059" cy="186363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图片 8" descr="一群人站在一起合影&#10;&#10;AI 生成的内容可能不正确。">
              <a:extLst>
                <a:ext uri="{FF2B5EF4-FFF2-40B4-BE49-F238E27FC236}">
                  <a16:creationId xmlns:a16="http://schemas.microsoft.com/office/drawing/2014/main" id="{5068E5C7-395D-08CB-8697-1B94967FA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190" b="6866"/>
            <a:stretch/>
          </p:blipFill>
          <p:spPr>
            <a:xfrm>
              <a:off x="7269889" y="2654241"/>
              <a:ext cx="4913388" cy="2016000"/>
            </a:xfrm>
            <a:prstGeom prst="rect">
              <a:avLst/>
            </a:prstGeom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38" name="Picture 14">
              <a:extLst>
                <a:ext uri="{FF2B5EF4-FFF2-40B4-BE49-F238E27FC236}">
                  <a16:creationId xmlns:a16="http://schemas.microsoft.com/office/drawing/2014/main" id="{C99982CA-642E-86EC-900B-D93E1C4D4F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4840" y="1031770"/>
              <a:ext cx="2161686" cy="16212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>
              <a:extLst>
                <a:ext uri="{FF2B5EF4-FFF2-40B4-BE49-F238E27FC236}">
                  <a16:creationId xmlns:a16="http://schemas.microsoft.com/office/drawing/2014/main" id="{7745A33A-149B-38C8-34C4-610A0874DC8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68" t="30349"/>
            <a:stretch/>
          </p:blipFill>
          <p:spPr bwMode="auto">
            <a:xfrm>
              <a:off x="7057252" y="1031770"/>
              <a:ext cx="1677170" cy="161606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2" name="Picture 18">
              <a:extLst>
                <a:ext uri="{FF2B5EF4-FFF2-40B4-BE49-F238E27FC236}">
                  <a16:creationId xmlns:a16="http://schemas.microsoft.com/office/drawing/2014/main" id="{D11D531D-54ED-B12F-485E-3BD67D3CE3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727775" y="1031771"/>
              <a:ext cx="1212050" cy="161606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4" name="Picture 20">
              <a:extLst>
                <a:ext uri="{FF2B5EF4-FFF2-40B4-BE49-F238E27FC236}">
                  <a16:creationId xmlns:a16="http://schemas.microsoft.com/office/drawing/2014/main" id="{1AAE1547-E855-3CB0-A4C8-6A69028827A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31" r="257"/>
            <a:stretch/>
          </p:blipFill>
          <p:spPr bwMode="auto">
            <a:xfrm flipH="1">
              <a:off x="9934014" y="1031769"/>
              <a:ext cx="2249263" cy="162609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6" name="Picture 22">
              <a:extLst>
                <a:ext uri="{FF2B5EF4-FFF2-40B4-BE49-F238E27FC236}">
                  <a16:creationId xmlns:a16="http://schemas.microsoft.com/office/drawing/2014/main" id="{33DA58B5-D195-CF1C-9956-A420FA8398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30" t="315" b="422"/>
            <a:stretch/>
          </p:blipFill>
          <p:spPr bwMode="auto">
            <a:xfrm>
              <a:off x="2657796" y="2678038"/>
              <a:ext cx="2038659" cy="19800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3396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339763" y="189036"/>
            <a:ext cx="10852237" cy="648000"/>
          </a:xfrm>
        </p:spPr>
        <p:txBody>
          <a:bodyPr/>
          <a:lstStyle/>
          <a:p>
            <a:r>
              <a:rPr lang="zh-CN" altLang="en-US" dirty="0"/>
              <a:t>国际交流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693D66B-EF64-7634-82FC-E410FA74A5DB}"/>
              </a:ext>
            </a:extLst>
          </p:cNvPr>
          <p:cNvSpPr txBox="1"/>
          <p:nvPr/>
        </p:nvSpPr>
        <p:spPr>
          <a:xfrm>
            <a:off x="1339763" y="1990856"/>
            <a:ext cx="3542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海外学者来访：</a:t>
            </a:r>
            <a:r>
              <a:rPr lang="en-US" altLang="zh-CN" b="1" dirty="0">
                <a:solidFill>
                  <a:srgbClr val="FF0000"/>
                </a:solidFill>
              </a:rPr>
              <a:t>80</a:t>
            </a:r>
            <a:r>
              <a:rPr lang="zh-CN" altLang="en-US" b="1" dirty="0">
                <a:solidFill>
                  <a:srgbClr val="FF0000"/>
                </a:solidFill>
              </a:rPr>
              <a:t>余人次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EB4677E-D3F9-9E0A-05BA-C6F72ED372FA}"/>
              </a:ext>
            </a:extLst>
          </p:cNvPr>
          <p:cNvSpPr txBox="1"/>
          <p:nvPr/>
        </p:nvSpPr>
        <p:spPr>
          <a:xfrm>
            <a:off x="669882" y="-107376"/>
            <a:ext cx="653821" cy="1240825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zh-CN" sz="3500" b="1" dirty="0">
                <a:solidFill>
                  <a:srgbClr val="FFFAC2"/>
                </a:solidFill>
                <a:latin typeface="Impact" panose="020B0806030902050204" pitchFamily="34" charset="0"/>
              </a:rPr>
              <a:t>01</a:t>
            </a:r>
            <a:endParaRPr lang="zh-CN" altLang="en-US" sz="3500" b="1" dirty="0">
              <a:solidFill>
                <a:srgbClr val="FFFAC2"/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084A06F-5FAF-453A-0867-6C170DDE422E}"/>
              </a:ext>
            </a:extLst>
          </p:cNvPr>
          <p:cNvSpPr txBox="1"/>
          <p:nvPr/>
        </p:nvSpPr>
        <p:spPr>
          <a:xfrm>
            <a:off x="1339762" y="1280712"/>
            <a:ext cx="3028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学术访问、会议、交流</a:t>
            </a:r>
          </a:p>
        </p:txBody>
      </p:sp>
      <p:sp>
        <p:nvSpPr>
          <p:cNvPr id="13" name="íşľîďe">
            <a:extLst>
              <a:ext uri="{FF2B5EF4-FFF2-40B4-BE49-F238E27FC236}">
                <a16:creationId xmlns:a16="http://schemas.microsoft.com/office/drawing/2014/main" id="{02922B3C-803E-0214-E2FF-71C599DF3D54}"/>
              </a:ext>
            </a:extLst>
          </p:cNvPr>
          <p:cNvSpPr/>
          <p:nvPr/>
        </p:nvSpPr>
        <p:spPr>
          <a:xfrm>
            <a:off x="783625" y="1250788"/>
            <a:ext cx="426334" cy="424614"/>
          </a:xfrm>
          <a:prstGeom prst="rect">
            <a:avLst/>
          </a:prstGeom>
          <a:solidFill>
            <a:srgbClr val="C6341D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sz="2000" b="1" dirty="0"/>
              <a:t>1</a:t>
            </a:r>
            <a:endParaRPr sz="20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065E388-6F08-9ED1-8D01-F9FAC2E02334}"/>
              </a:ext>
            </a:extLst>
          </p:cNvPr>
          <p:cNvSpPr txBox="1"/>
          <p:nvPr/>
        </p:nvSpPr>
        <p:spPr>
          <a:xfrm>
            <a:off x="1861822" y="2475593"/>
            <a:ext cx="4617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开展合作研究及讲学活动：</a:t>
            </a:r>
            <a:r>
              <a:rPr lang="en-US" altLang="zh-CN" b="1" dirty="0">
                <a:solidFill>
                  <a:srgbClr val="FF0000"/>
                </a:solidFill>
              </a:rPr>
              <a:t>90</a:t>
            </a:r>
            <a:r>
              <a:rPr lang="zh-CN" altLang="en-US" b="1" dirty="0">
                <a:solidFill>
                  <a:srgbClr val="FF0000"/>
                </a:solidFill>
              </a:rPr>
              <a:t>余场</a:t>
            </a:r>
            <a:endParaRPr lang="zh-CN" altLang="en-US" dirty="0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02A663E9-0F79-17F1-66EA-7FED9719FB8D}"/>
              </a:ext>
            </a:extLst>
          </p:cNvPr>
          <p:cNvGrpSpPr/>
          <p:nvPr/>
        </p:nvGrpSpPr>
        <p:grpSpPr>
          <a:xfrm>
            <a:off x="1339763" y="1988364"/>
            <a:ext cx="4270924" cy="882235"/>
            <a:chOff x="1339763" y="1988364"/>
            <a:chExt cx="4270924" cy="882235"/>
          </a:xfrm>
        </p:grpSpPr>
        <p:cxnSp>
          <p:nvCxnSpPr>
            <p:cNvPr id="17" name="肘形连接符 10">
              <a:extLst>
                <a:ext uri="{FF2B5EF4-FFF2-40B4-BE49-F238E27FC236}">
                  <a16:creationId xmlns:a16="http://schemas.microsoft.com/office/drawing/2014/main" id="{0F659890-695B-DB1A-E8FD-AB065BF2003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1161710" y="2166417"/>
              <a:ext cx="878164" cy="52205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BE0A08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8D6EB3AF-62A6-5248-6CA0-AE390EB74F90}"/>
                </a:ext>
              </a:extLst>
            </p:cNvPr>
            <p:cNvCxnSpPr>
              <a:cxnSpLocks/>
            </p:cNvCxnSpPr>
            <p:nvPr/>
          </p:nvCxnSpPr>
          <p:spPr>
            <a:xfrm>
              <a:off x="1861822" y="2870599"/>
              <a:ext cx="3748865" cy="0"/>
            </a:xfrm>
            <a:prstGeom prst="line">
              <a:avLst/>
            </a:prstGeom>
            <a:ln>
              <a:solidFill>
                <a:srgbClr val="BE0105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1EE9D00-43D0-3919-2280-DE88DD1BF80D}"/>
              </a:ext>
            </a:extLst>
          </p:cNvPr>
          <p:cNvGrpSpPr/>
          <p:nvPr/>
        </p:nvGrpSpPr>
        <p:grpSpPr>
          <a:xfrm>
            <a:off x="1323703" y="3220322"/>
            <a:ext cx="5622398" cy="888651"/>
            <a:chOff x="1323703" y="3220322"/>
            <a:chExt cx="5622398" cy="888651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226A7DE1-E91F-DD43-7D7B-D0078E052348}"/>
                </a:ext>
              </a:extLst>
            </p:cNvPr>
            <p:cNvSpPr txBox="1"/>
            <p:nvPr/>
          </p:nvSpPr>
          <p:spPr>
            <a:xfrm>
              <a:off x="1323703" y="3220322"/>
              <a:ext cx="50682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举办国际学术会议：</a:t>
              </a:r>
              <a:r>
                <a:rPr lang="en-US" altLang="zh-CN" b="1" dirty="0">
                  <a:solidFill>
                    <a:srgbClr val="FF0000"/>
                  </a:solidFill>
                </a:rPr>
                <a:t>5</a:t>
              </a:r>
              <a:r>
                <a:rPr lang="zh-CN" altLang="en-US" b="1" dirty="0">
                  <a:solidFill>
                    <a:srgbClr val="FF0000"/>
                  </a:solidFill>
                </a:rPr>
                <a:t>场</a:t>
              </a:r>
              <a:endParaRPr lang="zh-CN" altLang="en-US" dirty="0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5BBF793-ED97-61A1-8AF0-EB4C4F72E2C6}"/>
                </a:ext>
              </a:extLst>
            </p:cNvPr>
            <p:cNvSpPr txBox="1"/>
            <p:nvPr/>
          </p:nvSpPr>
          <p:spPr>
            <a:xfrm>
              <a:off x="1877882" y="3713238"/>
              <a:ext cx="50682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邀请国际学者参会：</a:t>
              </a:r>
              <a:r>
                <a:rPr lang="zh-CN" altLang="en-US" b="1" dirty="0">
                  <a:solidFill>
                    <a:srgbClr val="FF0000"/>
                  </a:solidFill>
                </a:rPr>
                <a:t>约</a:t>
              </a:r>
              <a:r>
                <a:rPr lang="en-US" altLang="zh-CN" b="1" dirty="0">
                  <a:solidFill>
                    <a:srgbClr val="FF0000"/>
                  </a:solidFill>
                </a:rPr>
                <a:t>80</a:t>
              </a:r>
              <a:r>
                <a:rPr lang="zh-CN" altLang="en-US" b="1" dirty="0">
                  <a:solidFill>
                    <a:srgbClr val="FF0000"/>
                  </a:solidFill>
                </a:rPr>
                <a:t>位</a:t>
              </a:r>
              <a:endParaRPr lang="zh-CN" altLang="en-US" dirty="0"/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4F8C9009-48B7-DB6C-AAC7-A5F7A80F48AF}"/>
                </a:ext>
              </a:extLst>
            </p:cNvPr>
            <p:cNvGrpSpPr/>
            <p:nvPr/>
          </p:nvGrpSpPr>
          <p:grpSpPr>
            <a:xfrm>
              <a:off x="1339763" y="3226738"/>
              <a:ext cx="4270924" cy="882235"/>
              <a:chOff x="1339763" y="1988364"/>
              <a:chExt cx="4270924" cy="882235"/>
            </a:xfrm>
          </p:grpSpPr>
          <p:cxnSp>
            <p:nvCxnSpPr>
              <p:cNvPr id="26" name="肘形连接符 10">
                <a:extLst>
                  <a:ext uri="{FF2B5EF4-FFF2-40B4-BE49-F238E27FC236}">
                    <a16:creationId xmlns:a16="http://schemas.microsoft.com/office/drawing/2014/main" id="{405C2F60-0676-4021-E324-6CD65E36886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V="1">
                <a:off x="1161710" y="2166417"/>
                <a:ext cx="878164" cy="522058"/>
              </a:xfrm>
              <a:prstGeom prst="bentConnector3">
                <a:avLst>
                  <a:gd name="adj1" fmla="val 50000"/>
                </a:avLst>
              </a:prstGeom>
              <a:ln w="19050">
                <a:solidFill>
                  <a:srgbClr val="BE0A08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EFF6F2E9-C2E0-CDCD-8B64-D21AE87AB9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61822" y="2870599"/>
                <a:ext cx="3748865" cy="0"/>
              </a:xfrm>
              <a:prstGeom prst="line">
                <a:avLst/>
              </a:prstGeom>
              <a:ln>
                <a:solidFill>
                  <a:srgbClr val="BE0105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15632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10C2BE0-E740-A24D-C257-05344D76E8B6}"/>
              </a:ext>
            </a:extLst>
          </p:cNvPr>
          <p:cNvGrpSpPr/>
          <p:nvPr/>
        </p:nvGrpSpPr>
        <p:grpSpPr>
          <a:xfrm>
            <a:off x="-26127" y="1039686"/>
            <a:ext cx="12218128" cy="5497434"/>
            <a:chOff x="-26127" y="1039686"/>
            <a:chExt cx="12218128" cy="5497434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1A89CB48-3F86-283A-CBFB-591367B18656}"/>
                </a:ext>
              </a:extLst>
            </p:cNvPr>
            <p:cNvSpPr/>
            <p:nvPr/>
          </p:nvSpPr>
          <p:spPr>
            <a:xfrm>
              <a:off x="2646395" y="1039686"/>
              <a:ext cx="3778352" cy="850074"/>
            </a:xfrm>
            <a:prstGeom prst="rect">
              <a:avLst/>
            </a:prstGeom>
            <a:solidFill>
              <a:srgbClr val="D7553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85737"/>
                </a:solidFill>
                <a:effectLst/>
                <a:uLnTx/>
                <a:uFillTx/>
              </a:endParaRPr>
            </a:p>
          </p:txBody>
        </p:sp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F0A5AE40-A463-B936-3D2A-D121F0E10B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39686"/>
              <a:ext cx="2621280" cy="1747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18AF226-7866-C4A8-5BD7-A520D04E0812}"/>
                </a:ext>
              </a:extLst>
            </p:cNvPr>
            <p:cNvSpPr/>
            <p:nvPr/>
          </p:nvSpPr>
          <p:spPr>
            <a:xfrm>
              <a:off x="6500019" y="2803650"/>
              <a:ext cx="5691981" cy="508268"/>
            </a:xfrm>
            <a:prstGeom prst="rect">
              <a:avLst/>
            </a:prstGeom>
            <a:solidFill>
              <a:srgbClr val="D7553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85737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61E0BDE-BC4B-435D-A77D-A6EED8E329E2}"/>
                </a:ext>
              </a:extLst>
            </p:cNvPr>
            <p:cNvSpPr/>
            <p:nvPr/>
          </p:nvSpPr>
          <p:spPr>
            <a:xfrm>
              <a:off x="6424747" y="2884492"/>
              <a:ext cx="5519762" cy="34471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“跨越印度洋的文学与艺术”国际学术研讨会</a:t>
              </a:r>
            </a:p>
          </p:txBody>
        </p:sp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3030D6F0-461B-4155-9B23-BE0FCB89384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" r="8"/>
            <a:stretch/>
          </p:blipFill>
          <p:spPr bwMode="auto">
            <a:xfrm>
              <a:off x="6500019" y="1041148"/>
              <a:ext cx="5691982" cy="1743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等腰三角形 12">
              <a:extLst>
                <a:ext uri="{FF2B5EF4-FFF2-40B4-BE49-F238E27FC236}">
                  <a16:creationId xmlns:a16="http://schemas.microsoft.com/office/drawing/2014/main" id="{D3DD91CB-1513-8670-B695-71369BA3FC90}"/>
                </a:ext>
              </a:extLst>
            </p:cNvPr>
            <p:cNvSpPr/>
            <p:nvPr/>
          </p:nvSpPr>
          <p:spPr>
            <a:xfrm>
              <a:off x="9327137" y="2605349"/>
              <a:ext cx="391885" cy="17896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>
              <a:extLst>
                <a:ext uri="{FF2B5EF4-FFF2-40B4-BE49-F238E27FC236}">
                  <a16:creationId xmlns:a16="http://schemas.microsoft.com/office/drawing/2014/main" id="{BC9EE969-79FF-897D-1E57-D820D86F1AC9}"/>
                </a:ext>
              </a:extLst>
            </p:cNvPr>
            <p:cNvSpPr/>
            <p:nvPr/>
          </p:nvSpPr>
          <p:spPr>
            <a:xfrm rot="16200000">
              <a:off x="2294073" y="1272285"/>
              <a:ext cx="400594" cy="25381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DA62FE02-2237-43E9-A8D9-18F485B7689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693" b="9714"/>
            <a:stretch/>
          </p:blipFill>
          <p:spPr bwMode="auto">
            <a:xfrm>
              <a:off x="-1" y="2834321"/>
              <a:ext cx="4518699" cy="19594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3DCC331-059E-89FC-6867-864DCE0C4EDF}"/>
                </a:ext>
              </a:extLst>
            </p:cNvPr>
            <p:cNvSpPr/>
            <p:nvPr/>
          </p:nvSpPr>
          <p:spPr>
            <a:xfrm>
              <a:off x="2646395" y="1934245"/>
              <a:ext cx="3778352" cy="850073"/>
            </a:xfrm>
            <a:prstGeom prst="rect">
              <a:avLst/>
            </a:prstGeom>
            <a:solidFill>
              <a:srgbClr val="D7553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85737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B1DB2956-AB66-2C29-D8C7-C40AD8B11922}"/>
                </a:ext>
              </a:extLst>
            </p:cNvPr>
            <p:cNvSpPr/>
            <p:nvPr/>
          </p:nvSpPr>
          <p:spPr>
            <a:xfrm>
              <a:off x="2668920" y="2046888"/>
              <a:ext cx="3831099" cy="623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第三届“东亚古典学的方法”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/>
                <a:uLnTx/>
                <a:uFillTx/>
                <a:ea typeface="微软雅黑" charset="0"/>
              </a:endParaRPr>
            </a:p>
            <a:p>
              <a:pPr marL="0" marR="0" lvl="0" indent="0" algn="ctr" defTabSz="121917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400" b="1" kern="0" dirty="0"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a typeface="微软雅黑" charset="0"/>
                </a:rPr>
                <a:t>国际研讨会</a:t>
              </a:r>
              <a:endParaRPr kumimoji="0" lang="zh-CN" altLang="en-US" sz="1400" b="1" i="0" u="none" strike="noStrike" kern="0" cap="none" spc="0" normalizeH="0" baseline="0" noProof="0" dirty="0">
                <a:ln>
                  <a:noFill/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/>
                <a:uLnTx/>
                <a:uFillTx/>
                <a:ea typeface="微软雅黑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94F505A-5EA9-A80D-2960-C5BEA9C0EB55}"/>
                </a:ext>
              </a:extLst>
            </p:cNvPr>
            <p:cNvSpPr/>
            <p:nvPr/>
          </p:nvSpPr>
          <p:spPr>
            <a:xfrm>
              <a:off x="2645100" y="1149572"/>
              <a:ext cx="3831099" cy="6247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“海洋亚洲与文明互鉴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——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首届‘中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·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外辉映’”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/>
                <a:uLnTx/>
                <a:uFillTx/>
                <a:ea typeface="微软雅黑" charset="0"/>
              </a:endParaRPr>
            </a:p>
            <a:p>
              <a:pPr marL="0" marR="0" lvl="0" indent="0" algn="ctr" defTabSz="121917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国际学术研讨会</a:t>
              </a:r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B5768D40-BF37-1183-E931-751C22838F7B}"/>
                </a:ext>
              </a:extLst>
            </p:cNvPr>
            <p:cNvSpPr/>
            <p:nvPr/>
          </p:nvSpPr>
          <p:spPr>
            <a:xfrm rot="10800000">
              <a:off x="3256371" y="2814537"/>
              <a:ext cx="400594" cy="25381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56" name="Picture 8">
              <a:extLst>
                <a:ext uri="{FF2B5EF4-FFF2-40B4-BE49-F238E27FC236}">
                  <a16:creationId xmlns:a16="http://schemas.microsoft.com/office/drawing/2014/main" id="{4BC25286-2176-CB6C-E8D2-49C7FFE0774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14" r="26954" b="7086"/>
            <a:stretch/>
          </p:blipFill>
          <p:spPr bwMode="auto">
            <a:xfrm>
              <a:off x="9675480" y="3341317"/>
              <a:ext cx="2516520" cy="3172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>
              <a:extLst>
                <a:ext uri="{FF2B5EF4-FFF2-40B4-BE49-F238E27FC236}">
                  <a16:creationId xmlns:a16="http://schemas.microsoft.com/office/drawing/2014/main" id="{20C9C26E-7D8B-8350-26A9-BF1956557E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98" r="28916"/>
            <a:stretch/>
          </p:blipFill>
          <p:spPr bwMode="auto">
            <a:xfrm>
              <a:off x="6500019" y="3341317"/>
              <a:ext cx="3168161" cy="31744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A5F5A743-F6ED-094B-A858-1EE2500A1655}"/>
                </a:ext>
              </a:extLst>
            </p:cNvPr>
            <p:cNvSpPr/>
            <p:nvPr/>
          </p:nvSpPr>
          <p:spPr>
            <a:xfrm>
              <a:off x="4632960" y="2834320"/>
              <a:ext cx="1791787" cy="1959429"/>
            </a:xfrm>
            <a:prstGeom prst="rect">
              <a:avLst/>
            </a:prstGeom>
            <a:solidFill>
              <a:srgbClr val="D7553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85737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767DF7A2-11B0-5DE3-3599-7ED89F9D17EC}"/>
                </a:ext>
              </a:extLst>
            </p:cNvPr>
            <p:cNvSpPr/>
            <p:nvPr/>
          </p:nvSpPr>
          <p:spPr>
            <a:xfrm>
              <a:off x="4683900" y="3258735"/>
              <a:ext cx="1654628" cy="11849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“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'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吾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'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华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'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阗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’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宝：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/>
                <a:uLnTx/>
                <a:uFillTx/>
                <a:ea typeface="微软雅黑" charset="0"/>
              </a:endParaRPr>
            </a:p>
            <a:p>
              <a:pPr marL="0" marR="0" lvl="0" indent="0" algn="ctr" defTabSz="121917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于阗的历史、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/>
                <a:uLnTx/>
                <a:uFillTx/>
                <a:ea typeface="微软雅黑" charset="0"/>
              </a:endParaRPr>
            </a:p>
            <a:p>
              <a:pPr marL="0" marR="0" lvl="0" indent="0" algn="ctr" defTabSz="121917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典籍与艺术”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/>
                <a:uLnTx/>
                <a:uFillTx/>
                <a:ea typeface="微软雅黑" charset="0"/>
              </a:endParaRPr>
            </a:p>
            <a:p>
              <a:pPr marL="0" marR="0" lvl="0" indent="0" algn="ctr" defTabSz="121917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国际学术研讨会</a:t>
              </a:r>
            </a:p>
          </p:txBody>
        </p:sp>
        <p:sp>
          <p:nvSpPr>
            <p:cNvPr id="21" name="等腰三角形 20">
              <a:extLst>
                <a:ext uri="{FF2B5EF4-FFF2-40B4-BE49-F238E27FC236}">
                  <a16:creationId xmlns:a16="http://schemas.microsoft.com/office/drawing/2014/main" id="{E7C737DD-7E61-7E57-6EEB-ED3349DB9ABF}"/>
                </a:ext>
              </a:extLst>
            </p:cNvPr>
            <p:cNvSpPr/>
            <p:nvPr/>
          </p:nvSpPr>
          <p:spPr>
            <a:xfrm rot="5400000">
              <a:off x="6432122" y="4466543"/>
              <a:ext cx="400594" cy="25381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 descr="会议室里的人们&#10;&#10;AI 生成的内容可能不正确。">
              <a:extLst>
                <a:ext uri="{FF2B5EF4-FFF2-40B4-BE49-F238E27FC236}">
                  <a16:creationId xmlns:a16="http://schemas.microsoft.com/office/drawing/2014/main" id="{6AE7E77F-207C-1399-A770-E1753BC79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092" b="17201"/>
            <a:stretch/>
          </p:blipFill>
          <p:spPr>
            <a:xfrm>
              <a:off x="2302088" y="4813534"/>
              <a:ext cx="4122659" cy="1723586"/>
            </a:xfrm>
            <a:prstGeom prst="rect">
              <a:avLst/>
            </a:prstGeom>
          </p:spPr>
        </p:pic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AF8AE8DA-2624-5AF9-D7D2-58E952CB8D86}"/>
                </a:ext>
              </a:extLst>
            </p:cNvPr>
            <p:cNvSpPr/>
            <p:nvPr/>
          </p:nvSpPr>
          <p:spPr>
            <a:xfrm>
              <a:off x="-26127" y="4813534"/>
              <a:ext cx="2294788" cy="1723586"/>
            </a:xfrm>
            <a:prstGeom prst="rect">
              <a:avLst/>
            </a:prstGeom>
            <a:solidFill>
              <a:srgbClr val="D7553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D85737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A120693-33AF-299B-0D94-968ABFF623A4}"/>
                </a:ext>
              </a:extLst>
            </p:cNvPr>
            <p:cNvSpPr/>
            <p:nvPr/>
          </p:nvSpPr>
          <p:spPr>
            <a:xfrm>
              <a:off x="-13064" y="5222895"/>
              <a:ext cx="2268661" cy="90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新时代的“日本学”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/>
                <a:uLnTx/>
                <a:uFillTx/>
                <a:ea typeface="微软雅黑" charset="0"/>
              </a:endParaRPr>
            </a:p>
            <a:p>
              <a:pPr marL="0" marR="0" lvl="0" indent="0" algn="ctr" defTabSz="121917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400" b="1" kern="0" dirty="0"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a typeface="微软雅黑" charset="0"/>
                </a:rPr>
                <a:t>——</a:t>
              </a: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方法建构与跨文化</a:t>
              </a: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/>
                <a:uLnTx/>
                <a:uFillTx/>
                <a:ea typeface="微软雅黑" charset="0"/>
              </a:endParaRPr>
            </a:p>
            <a:p>
              <a:pPr marL="0" marR="0" lvl="0" indent="0" algn="ctr" defTabSz="121917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/>
                  <a:uLnTx/>
                  <a:uFillTx/>
                  <a:ea typeface="微软雅黑" charset="0"/>
                </a:rPr>
                <a:t>对话的新探索</a:t>
              </a:r>
            </a:p>
          </p:txBody>
        </p:sp>
        <p:sp>
          <p:nvSpPr>
            <p:cNvPr id="26" name="等腰三角形 25">
              <a:extLst>
                <a:ext uri="{FF2B5EF4-FFF2-40B4-BE49-F238E27FC236}">
                  <a16:creationId xmlns:a16="http://schemas.microsoft.com/office/drawing/2014/main" id="{8D6D7C8A-BFC2-5B78-8C2D-2AEC0E8F5F92}"/>
                </a:ext>
              </a:extLst>
            </p:cNvPr>
            <p:cNvSpPr/>
            <p:nvPr/>
          </p:nvSpPr>
          <p:spPr>
            <a:xfrm rot="5400000">
              <a:off x="2215635" y="5548418"/>
              <a:ext cx="400594" cy="25381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6259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339763" y="189036"/>
            <a:ext cx="10852237" cy="648000"/>
          </a:xfrm>
        </p:spPr>
        <p:txBody>
          <a:bodyPr/>
          <a:lstStyle/>
          <a:p>
            <a:r>
              <a:rPr lang="zh-CN" altLang="en-US" dirty="0"/>
              <a:t>国际交流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693D66B-EF64-7634-82FC-E410FA74A5DB}"/>
              </a:ext>
            </a:extLst>
          </p:cNvPr>
          <p:cNvSpPr txBox="1"/>
          <p:nvPr/>
        </p:nvSpPr>
        <p:spPr>
          <a:xfrm>
            <a:off x="1339763" y="1990856"/>
            <a:ext cx="3542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海外学者来访：</a:t>
            </a:r>
            <a:r>
              <a:rPr lang="en-US" altLang="zh-CN" b="1" dirty="0">
                <a:solidFill>
                  <a:srgbClr val="FF0000"/>
                </a:solidFill>
              </a:rPr>
              <a:t>80</a:t>
            </a:r>
            <a:r>
              <a:rPr lang="zh-CN" altLang="en-US" b="1" dirty="0">
                <a:solidFill>
                  <a:srgbClr val="FF0000"/>
                </a:solidFill>
              </a:rPr>
              <a:t>余人次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26A7DE1-E91F-DD43-7D7B-D0078E052348}"/>
              </a:ext>
            </a:extLst>
          </p:cNvPr>
          <p:cNvSpPr txBox="1"/>
          <p:nvPr/>
        </p:nvSpPr>
        <p:spPr>
          <a:xfrm>
            <a:off x="1323703" y="3220322"/>
            <a:ext cx="5068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举办国际学术会议：</a:t>
            </a:r>
            <a:r>
              <a:rPr lang="en-US" altLang="zh-CN" b="1" dirty="0">
                <a:solidFill>
                  <a:srgbClr val="FF0000"/>
                </a:solidFill>
              </a:rPr>
              <a:t>5</a:t>
            </a:r>
            <a:r>
              <a:rPr lang="zh-CN" altLang="en-US" b="1" dirty="0">
                <a:solidFill>
                  <a:srgbClr val="FF0000"/>
                </a:solidFill>
              </a:rPr>
              <a:t>场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EB4677E-D3F9-9E0A-05BA-C6F72ED372FA}"/>
              </a:ext>
            </a:extLst>
          </p:cNvPr>
          <p:cNvSpPr txBox="1"/>
          <p:nvPr/>
        </p:nvSpPr>
        <p:spPr>
          <a:xfrm>
            <a:off x="669882" y="-107376"/>
            <a:ext cx="653821" cy="1240825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zh-CN" sz="3500" b="1" dirty="0">
                <a:solidFill>
                  <a:srgbClr val="FFFAC2"/>
                </a:solidFill>
                <a:latin typeface="Impact" panose="020B0806030902050204" pitchFamily="34" charset="0"/>
              </a:rPr>
              <a:t>01</a:t>
            </a:r>
            <a:endParaRPr lang="zh-CN" altLang="en-US" sz="3500" b="1" dirty="0">
              <a:solidFill>
                <a:srgbClr val="FFFAC2"/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084A06F-5FAF-453A-0867-6C170DDE422E}"/>
              </a:ext>
            </a:extLst>
          </p:cNvPr>
          <p:cNvSpPr txBox="1"/>
          <p:nvPr/>
        </p:nvSpPr>
        <p:spPr>
          <a:xfrm>
            <a:off x="1339762" y="1280712"/>
            <a:ext cx="3028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学术访问、会议、交流</a:t>
            </a:r>
          </a:p>
        </p:txBody>
      </p:sp>
      <p:sp>
        <p:nvSpPr>
          <p:cNvPr id="13" name="íşľîďe">
            <a:extLst>
              <a:ext uri="{FF2B5EF4-FFF2-40B4-BE49-F238E27FC236}">
                <a16:creationId xmlns:a16="http://schemas.microsoft.com/office/drawing/2014/main" id="{02922B3C-803E-0214-E2FF-71C599DF3D54}"/>
              </a:ext>
            </a:extLst>
          </p:cNvPr>
          <p:cNvSpPr/>
          <p:nvPr/>
        </p:nvSpPr>
        <p:spPr>
          <a:xfrm>
            <a:off x="783625" y="1250788"/>
            <a:ext cx="426334" cy="424614"/>
          </a:xfrm>
          <a:prstGeom prst="rect">
            <a:avLst/>
          </a:prstGeom>
          <a:solidFill>
            <a:srgbClr val="C6341D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sz="2000" b="1" dirty="0"/>
              <a:t>1</a:t>
            </a:r>
            <a:endParaRPr sz="20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065E388-6F08-9ED1-8D01-F9FAC2E02334}"/>
              </a:ext>
            </a:extLst>
          </p:cNvPr>
          <p:cNvSpPr txBox="1"/>
          <p:nvPr/>
        </p:nvSpPr>
        <p:spPr>
          <a:xfrm>
            <a:off x="1861822" y="2475593"/>
            <a:ext cx="4617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开展合作研究及讲学活动：</a:t>
            </a:r>
            <a:r>
              <a:rPr lang="en-US" altLang="zh-CN" b="1" dirty="0">
                <a:solidFill>
                  <a:srgbClr val="FF0000"/>
                </a:solidFill>
              </a:rPr>
              <a:t>90</a:t>
            </a:r>
            <a:r>
              <a:rPr lang="zh-CN" altLang="en-US" b="1" dirty="0">
                <a:solidFill>
                  <a:srgbClr val="FF0000"/>
                </a:solidFill>
              </a:rPr>
              <a:t>余场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5BBF793-ED97-61A1-8AF0-EB4C4F72E2C6}"/>
              </a:ext>
            </a:extLst>
          </p:cNvPr>
          <p:cNvSpPr txBox="1"/>
          <p:nvPr/>
        </p:nvSpPr>
        <p:spPr>
          <a:xfrm>
            <a:off x="1877882" y="3713238"/>
            <a:ext cx="5068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邀请国际学者参会：</a:t>
            </a:r>
            <a:r>
              <a:rPr lang="zh-CN" altLang="en-US" b="1" dirty="0">
                <a:solidFill>
                  <a:srgbClr val="FF0000"/>
                </a:solidFill>
              </a:rPr>
              <a:t>约</a:t>
            </a:r>
            <a:r>
              <a:rPr lang="en-US" altLang="zh-CN" b="1" dirty="0">
                <a:solidFill>
                  <a:srgbClr val="FF0000"/>
                </a:solidFill>
              </a:rPr>
              <a:t>80</a:t>
            </a:r>
            <a:r>
              <a:rPr lang="zh-CN" altLang="en-US" b="1" dirty="0">
                <a:solidFill>
                  <a:srgbClr val="FF0000"/>
                </a:solidFill>
              </a:rPr>
              <a:t>位</a:t>
            </a:r>
            <a:endParaRPr lang="zh-CN" altLang="en-US" dirty="0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02A663E9-0F79-17F1-66EA-7FED9719FB8D}"/>
              </a:ext>
            </a:extLst>
          </p:cNvPr>
          <p:cNvGrpSpPr/>
          <p:nvPr/>
        </p:nvGrpSpPr>
        <p:grpSpPr>
          <a:xfrm>
            <a:off x="1339763" y="1988364"/>
            <a:ext cx="4270924" cy="882235"/>
            <a:chOff x="1339763" y="1988364"/>
            <a:chExt cx="4270924" cy="882235"/>
          </a:xfrm>
        </p:grpSpPr>
        <p:cxnSp>
          <p:nvCxnSpPr>
            <p:cNvPr id="17" name="肘形连接符 10">
              <a:extLst>
                <a:ext uri="{FF2B5EF4-FFF2-40B4-BE49-F238E27FC236}">
                  <a16:creationId xmlns:a16="http://schemas.microsoft.com/office/drawing/2014/main" id="{0F659890-695B-DB1A-E8FD-AB065BF2003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1161710" y="2166417"/>
              <a:ext cx="878164" cy="52205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BE0A08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8D6EB3AF-62A6-5248-6CA0-AE390EB74F90}"/>
                </a:ext>
              </a:extLst>
            </p:cNvPr>
            <p:cNvCxnSpPr>
              <a:cxnSpLocks/>
            </p:cNvCxnSpPr>
            <p:nvPr/>
          </p:nvCxnSpPr>
          <p:spPr>
            <a:xfrm>
              <a:off x="1861822" y="2870599"/>
              <a:ext cx="3748865" cy="0"/>
            </a:xfrm>
            <a:prstGeom prst="line">
              <a:avLst/>
            </a:prstGeom>
            <a:ln>
              <a:solidFill>
                <a:srgbClr val="BE0105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4F8C9009-48B7-DB6C-AAC7-A5F7A80F48AF}"/>
              </a:ext>
            </a:extLst>
          </p:cNvPr>
          <p:cNvGrpSpPr/>
          <p:nvPr/>
        </p:nvGrpSpPr>
        <p:grpSpPr>
          <a:xfrm>
            <a:off x="1339763" y="3226738"/>
            <a:ext cx="4270924" cy="882235"/>
            <a:chOff x="1339763" y="1988364"/>
            <a:chExt cx="4270924" cy="882235"/>
          </a:xfrm>
        </p:grpSpPr>
        <p:cxnSp>
          <p:nvCxnSpPr>
            <p:cNvPr id="26" name="肘形连接符 10">
              <a:extLst>
                <a:ext uri="{FF2B5EF4-FFF2-40B4-BE49-F238E27FC236}">
                  <a16:creationId xmlns:a16="http://schemas.microsoft.com/office/drawing/2014/main" id="{405C2F60-0676-4021-E324-6CD65E36886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1161710" y="2166417"/>
              <a:ext cx="878164" cy="52205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BE0A08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EFF6F2E9-C2E0-CDCD-8B64-D21AE87AB957}"/>
                </a:ext>
              </a:extLst>
            </p:cNvPr>
            <p:cNvCxnSpPr>
              <a:cxnSpLocks/>
            </p:cNvCxnSpPr>
            <p:nvPr/>
          </p:nvCxnSpPr>
          <p:spPr>
            <a:xfrm>
              <a:off x="1861822" y="2870599"/>
              <a:ext cx="3748865" cy="0"/>
            </a:xfrm>
            <a:prstGeom prst="line">
              <a:avLst/>
            </a:prstGeom>
            <a:ln>
              <a:solidFill>
                <a:srgbClr val="BE0105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20277760-3ADA-795C-8B74-F4AE32EE81BD}"/>
              </a:ext>
            </a:extLst>
          </p:cNvPr>
          <p:cNvGrpSpPr/>
          <p:nvPr/>
        </p:nvGrpSpPr>
        <p:grpSpPr>
          <a:xfrm>
            <a:off x="1339762" y="4687402"/>
            <a:ext cx="9865596" cy="882235"/>
            <a:chOff x="1339762" y="4687402"/>
            <a:chExt cx="9865596" cy="882235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0C1CD73B-F040-2A36-59E0-2F5556FF9C3A}"/>
                </a:ext>
              </a:extLst>
            </p:cNvPr>
            <p:cNvSpPr txBox="1"/>
            <p:nvPr/>
          </p:nvSpPr>
          <p:spPr>
            <a:xfrm>
              <a:off x="1339762" y="4687402"/>
              <a:ext cx="98655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教师出国（境）访问、交流：</a:t>
              </a:r>
              <a:r>
                <a:rPr lang="en-US" altLang="zh-CN" b="1" dirty="0">
                  <a:solidFill>
                    <a:srgbClr val="FF0000"/>
                  </a:solidFill>
                </a:rPr>
                <a:t>130</a:t>
              </a:r>
              <a:r>
                <a:rPr lang="zh-CN" altLang="en-US" b="1" dirty="0">
                  <a:solidFill>
                    <a:srgbClr val="FF0000"/>
                  </a:solidFill>
                </a:rPr>
                <a:t>余人次</a:t>
              </a:r>
              <a:endParaRPr lang="zh-CN" altLang="en-US" dirty="0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93F2ACFD-DFC7-CF2D-CA3F-0F0DEE2D2AF6}"/>
                </a:ext>
              </a:extLst>
            </p:cNvPr>
            <p:cNvSpPr txBox="1"/>
            <p:nvPr/>
          </p:nvSpPr>
          <p:spPr>
            <a:xfrm>
              <a:off x="1877881" y="5174433"/>
              <a:ext cx="44324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国际学术会议报告：</a:t>
              </a:r>
              <a:r>
                <a:rPr lang="en-US" altLang="zh-CN" b="1" dirty="0">
                  <a:solidFill>
                    <a:srgbClr val="FF0000"/>
                  </a:solidFill>
                </a:rPr>
                <a:t>60</a:t>
              </a:r>
              <a:r>
                <a:rPr lang="zh-CN" altLang="en-US" b="1" dirty="0">
                  <a:solidFill>
                    <a:srgbClr val="FF0000"/>
                  </a:solidFill>
                </a:rPr>
                <a:t>余人次</a:t>
              </a:r>
              <a:endParaRPr lang="zh-CN" altLang="en-US" dirty="0"/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94FE74A8-121A-91D8-A59F-E82448039D8A}"/>
                </a:ext>
              </a:extLst>
            </p:cNvPr>
            <p:cNvGrpSpPr/>
            <p:nvPr/>
          </p:nvGrpSpPr>
          <p:grpSpPr>
            <a:xfrm>
              <a:off x="1339763" y="4687402"/>
              <a:ext cx="4270924" cy="882235"/>
              <a:chOff x="1339763" y="1988364"/>
              <a:chExt cx="4270924" cy="882235"/>
            </a:xfrm>
          </p:grpSpPr>
          <p:cxnSp>
            <p:nvCxnSpPr>
              <p:cNvPr id="29" name="肘形连接符 10">
                <a:extLst>
                  <a:ext uri="{FF2B5EF4-FFF2-40B4-BE49-F238E27FC236}">
                    <a16:creationId xmlns:a16="http://schemas.microsoft.com/office/drawing/2014/main" id="{F7DD9C95-3455-FAC5-95D0-0183478DB4A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V="1">
                <a:off x="1161710" y="2166417"/>
                <a:ext cx="878164" cy="522058"/>
              </a:xfrm>
              <a:prstGeom prst="bentConnector3">
                <a:avLst>
                  <a:gd name="adj1" fmla="val 50000"/>
                </a:avLst>
              </a:prstGeom>
              <a:ln w="19050">
                <a:solidFill>
                  <a:srgbClr val="BE0A08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CF69AAD7-E7CF-8CED-9B34-34A1A31E0A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61822" y="2870599"/>
                <a:ext cx="3748865" cy="0"/>
              </a:xfrm>
              <a:prstGeom prst="line">
                <a:avLst/>
              </a:prstGeom>
              <a:ln>
                <a:solidFill>
                  <a:srgbClr val="BE0105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1414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4668EDE-ABAD-CA16-D46C-AA71EEE09E74}"/>
              </a:ext>
            </a:extLst>
          </p:cNvPr>
          <p:cNvGrpSpPr/>
          <p:nvPr/>
        </p:nvGrpSpPr>
        <p:grpSpPr>
          <a:xfrm>
            <a:off x="-87086" y="-296091"/>
            <a:ext cx="12364165" cy="7919061"/>
            <a:chOff x="-87086" y="-296091"/>
            <a:chExt cx="12364165" cy="7919061"/>
          </a:xfrm>
        </p:grpSpPr>
        <p:pic>
          <p:nvPicPr>
            <p:cNvPr id="7" name="图片 6" descr="文本&#10;&#10;AI 生成的内容可能不正确。">
              <a:extLst>
                <a:ext uri="{FF2B5EF4-FFF2-40B4-BE49-F238E27FC236}">
                  <a16:creationId xmlns:a16="http://schemas.microsoft.com/office/drawing/2014/main" id="{E601FE1B-5907-9031-694F-A3D8DEBC2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7086" y="-87087"/>
              <a:ext cx="2247086" cy="1685315"/>
            </a:xfrm>
            <a:prstGeom prst="rect">
              <a:avLst/>
            </a:prstGeom>
          </p:spPr>
        </p:pic>
        <p:pic>
          <p:nvPicPr>
            <p:cNvPr id="9" name="图片 8" descr="女人坐在椅子上&#10;&#10;AI 生成的内容可能不正确。">
              <a:extLst>
                <a:ext uri="{FF2B5EF4-FFF2-40B4-BE49-F238E27FC236}">
                  <a16:creationId xmlns:a16="http://schemas.microsoft.com/office/drawing/2014/main" id="{DDA4423E-B5E1-08F0-14A9-D948B888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0287" y="1106714"/>
              <a:ext cx="2700000" cy="1800000"/>
            </a:xfrm>
            <a:prstGeom prst="rect">
              <a:avLst/>
            </a:prstGeom>
          </p:spPr>
        </p:pic>
        <p:pic>
          <p:nvPicPr>
            <p:cNvPr id="12" name="图片 11" descr="男人站在火车旁&#10;&#10;AI 生成的内容可能不正确。">
              <a:extLst>
                <a:ext uri="{FF2B5EF4-FFF2-40B4-BE49-F238E27FC236}">
                  <a16:creationId xmlns:a16="http://schemas.microsoft.com/office/drawing/2014/main" id="{14D000C8-B0A3-8701-A242-845450ADC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75"/>
            <a:stretch/>
          </p:blipFill>
          <p:spPr>
            <a:xfrm>
              <a:off x="-87086" y="1629000"/>
              <a:ext cx="2247086" cy="1800000"/>
            </a:xfrm>
            <a:prstGeom prst="rect">
              <a:avLst/>
            </a:prstGeom>
          </p:spPr>
        </p:pic>
        <p:pic>
          <p:nvPicPr>
            <p:cNvPr id="17" name="图片 16" descr="图片包含 室内, 人, 桌子, 笔记本&#10;&#10;AI 生成的内容可能不正确。">
              <a:extLst>
                <a:ext uri="{FF2B5EF4-FFF2-40B4-BE49-F238E27FC236}">
                  <a16:creationId xmlns:a16="http://schemas.microsoft.com/office/drawing/2014/main" id="{E1A20B7F-B188-1E91-F0E7-3C0770D25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593"/>
            <a:stretch/>
          </p:blipFill>
          <p:spPr>
            <a:xfrm>
              <a:off x="2190287" y="-296091"/>
              <a:ext cx="2700000" cy="1357321"/>
            </a:xfrm>
            <a:prstGeom prst="rect">
              <a:avLst/>
            </a:prstGeom>
          </p:spPr>
        </p:pic>
        <p:pic>
          <p:nvPicPr>
            <p:cNvPr id="21" name="图片 20" descr="图片包含 人, 桌子, 室内, 咖啡&#10;&#10;AI 生成的内容可能不正确。">
              <a:extLst>
                <a:ext uri="{FF2B5EF4-FFF2-40B4-BE49-F238E27FC236}">
                  <a16:creationId xmlns:a16="http://schemas.microsoft.com/office/drawing/2014/main" id="{D525A309-0414-BA19-394E-E89D07BF6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593"/>
            <a:stretch/>
          </p:blipFill>
          <p:spPr>
            <a:xfrm>
              <a:off x="2190287" y="2952198"/>
              <a:ext cx="2700000" cy="1357321"/>
            </a:xfrm>
            <a:prstGeom prst="rect">
              <a:avLst/>
            </a:prstGeom>
          </p:spPr>
        </p:pic>
        <p:pic>
          <p:nvPicPr>
            <p:cNvPr id="23" name="图片 22" descr="图片包含 长凳, 木, 桌子, 蓝色&#10;&#10;AI 生成的内容可能不正确。">
              <a:extLst>
                <a:ext uri="{FF2B5EF4-FFF2-40B4-BE49-F238E27FC236}">
                  <a16:creationId xmlns:a16="http://schemas.microsoft.com/office/drawing/2014/main" id="{4D4BA703-153A-DF15-0E31-E18339B42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43"/>
            <a:stretch/>
          </p:blipFill>
          <p:spPr>
            <a:xfrm rot="5400000">
              <a:off x="1976626" y="4573104"/>
              <a:ext cx="3127323" cy="2691122"/>
            </a:xfrm>
            <a:prstGeom prst="rect">
              <a:avLst/>
            </a:prstGeom>
          </p:spPr>
        </p:pic>
        <p:pic>
          <p:nvPicPr>
            <p:cNvPr id="25" name="图片 24" descr="一群人坐在桌子前&#10;&#10;AI 生成的内容可能不正确。">
              <a:extLst>
                <a:ext uri="{FF2B5EF4-FFF2-40B4-BE49-F238E27FC236}">
                  <a16:creationId xmlns:a16="http://schemas.microsoft.com/office/drawing/2014/main" id="{400E3B3A-A76B-5245-E3B2-62AAD3895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39" t="41984" r="29881" b="9181"/>
            <a:stretch/>
          </p:blipFill>
          <p:spPr>
            <a:xfrm>
              <a:off x="-77622" y="5175862"/>
              <a:ext cx="2237622" cy="2447108"/>
            </a:xfrm>
            <a:prstGeom prst="rect">
              <a:avLst/>
            </a:prstGeom>
          </p:spPr>
        </p:pic>
        <p:pic>
          <p:nvPicPr>
            <p:cNvPr id="27" name="图片 26" descr="桌子前坐着穿西装的人&#10;&#10;AI 生成的内容可能不正确。">
              <a:extLst>
                <a:ext uri="{FF2B5EF4-FFF2-40B4-BE49-F238E27FC236}">
                  <a16:creationId xmlns:a16="http://schemas.microsoft.com/office/drawing/2014/main" id="{0D3D017A-8DE3-C4F7-CDF5-2CD21796C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08" t="20490" r="11210"/>
            <a:stretch/>
          </p:blipFill>
          <p:spPr>
            <a:xfrm>
              <a:off x="-18616" y="3459773"/>
              <a:ext cx="2178616" cy="1685316"/>
            </a:xfrm>
            <a:prstGeom prst="rect">
              <a:avLst/>
            </a:prstGeom>
          </p:spPr>
        </p:pic>
        <p:pic>
          <p:nvPicPr>
            <p:cNvPr id="34" name="图片 33" descr="图片包含 人, 室内, 男人, 站&#10;&#10;AI 生成的内容可能不正确。">
              <a:extLst>
                <a:ext uri="{FF2B5EF4-FFF2-40B4-BE49-F238E27FC236}">
                  <a16:creationId xmlns:a16="http://schemas.microsoft.com/office/drawing/2014/main" id="{B933507B-94E2-594C-35A0-6DE0E5C69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94" t="3919" r="18162" b="23980"/>
            <a:stretch/>
          </p:blipFill>
          <p:spPr>
            <a:xfrm>
              <a:off x="4920574" y="-87087"/>
              <a:ext cx="2160000" cy="2508070"/>
            </a:xfrm>
            <a:prstGeom prst="rect">
              <a:avLst/>
            </a:prstGeom>
          </p:spPr>
        </p:pic>
        <p:pic>
          <p:nvPicPr>
            <p:cNvPr id="36" name="图片 35" descr="图片包含 窗户, 室内, 桌子, 前&#10;&#10;AI 生成的内容可能不正确。">
              <a:extLst>
                <a:ext uri="{FF2B5EF4-FFF2-40B4-BE49-F238E27FC236}">
                  <a16:creationId xmlns:a16="http://schemas.microsoft.com/office/drawing/2014/main" id="{FD27576E-6441-6CBC-5CDC-B175DE49E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36" t="17757" r="28545" b="12783"/>
            <a:stretch/>
          </p:blipFill>
          <p:spPr>
            <a:xfrm>
              <a:off x="4920574" y="2450619"/>
              <a:ext cx="2160000" cy="2998985"/>
            </a:xfrm>
            <a:prstGeom prst="rect">
              <a:avLst/>
            </a:prstGeom>
          </p:spPr>
        </p:pic>
        <p:pic>
          <p:nvPicPr>
            <p:cNvPr id="38" name="图片 37" descr="桌子前坐着穿西装的男人&#10;&#10;AI 生成的内容可能不正确。">
              <a:extLst>
                <a:ext uri="{FF2B5EF4-FFF2-40B4-BE49-F238E27FC236}">
                  <a16:creationId xmlns:a16="http://schemas.microsoft.com/office/drawing/2014/main" id="{FFCD0992-270F-9460-9CF9-CD7220CE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8" t="1582" r="16278" b="25870"/>
            <a:stretch/>
          </p:blipFill>
          <p:spPr>
            <a:xfrm>
              <a:off x="4885849" y="5479240"/>
              <a:ext cx="2194725" cy="1378760"/>
            </a:xfrm>
            <a:prstGeom prst="rect">
              <a:avLst/>
            </a:prstGeom>
          </p:spPr>
        </p:pic>
        <p:pic>
          <p:nvPicPr>
            <p:cNvPr id="42" name="图片 41" descr="图片包含 室内, 桌子, 前, 男人&#10;&#10;AI 生成的内容可能不正确。">
              <a:extLst>
                <a:ext uri="{FF2B5EF4-FFF2-40B4-BE49-F238E27FC236}">
                  <a16:creationId xmlns:a16="http://schemas.microsoft.com/office/drawing/2014/main" id="{26EBDF12-591A-BC2B-FF10-4F4C7A814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6751942" y="4368523"/>
              <a:ext cx="2880000" cy="2162162"/>
            </a:xfrm>
            <a:prstGeom prst="rect">
              <a:avLst/>
            </a:prstGeom>
          </p:spPr>
        </p:pic>
        <p:pic>
          <p:nvPicPr>
            <p:cNvPr id="44" name="图片 43" descr="电视萤幕画面&#10;&#10;AI 生成的内容可能不正确。">
              <a:extLst>
                <a:ext uri="{FF2B5EF4-FFF2-40B4-BE49-F238E27FC236}">
                  <a16:creationId xmlns:a16="http://schemas.microsoft.com/office/drawing/2014/main" id="{D838F6F6-FF3C-514F-4A42-E7B2E7C1E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83" r="34845" b="13869"/>
            <a:stretch/>
          </p:blipFill>
          <p:spPr>
            <a:xfrm>
              <a:off x="9301146" y="4856705"/>
              <a:ext cx="2920589" cy="2001295"/>
            </a:xfrm>
            <a:prstGeom prst="rect">
              <a:avLst/>
            </a:prstGeom>
          </p:spPr>
        </p:pic>
        <p:pic>
          <p:nvPicPr>
            <p:cNvPr id="46" name="图片 45" descr="文本&#10;&#10;AI 生成的内容可能不正确。">
              <a:extLst>
                <a:ext uri="{FF2B5EF4-FFF2-40B4-BE49-F238E27FC236}">
                  <a16:creationId xmlns:a16="http://schemas.microsoft.com/office/drawing/2014/main" id="{48ACF9F3-3432-C14C-9EC7-6A033A9DA5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66" t="46310" b="21259"/>
            <a:stretch/>
          </p:blipFill>
          <p:spPr>
            <a:xfrm>
              <a:off x="9301146" y="3195961"/>
              <a:ext cx="2975933" cy="1632324"/>
            </a:xfrm>
            <a:prstGeom prst="rect">
              <a:avLst/>
            </a:prstGeom>
          </p:spPr>
        </p:pic>
        <p:pic>
          <p:nvPicPr>
            <p:cNvPr id="48" name="图片 47" descr="女人在电视前&#10;&#10;AI 生成的内容可能不正确。">
              <a:extLst>
                <a:ext uri="{FF2B5EF4-FFF2-40B4-BE49-F238E27FC236}">
                  <a16:creationId xmlns:a16="http://schemas.microsoft.com/office/drawing/2014/main" id="{2BE88C42-E95E-D8B1-C746-CA6F11FCA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61" r="11384" b="5329"/>
            <a:stretch/>
          </p:blipFill>
          <p:spPr>
            <a:xfrm>
              <a:off x="7110860" y="-197698"/>
              <a:ext cx="2162163" cy="4177665"/>
            </a:xfrm>
            <a:prstGeom prst="rect">
              <a:avLst/>
            </a:prstGeom>
          </p:spPr>
        </p:pic>
        <p:pic>
          <p:nvPicPr>
            <p:cNvPr id="52" name="图片 51" descr="男人坐在桌子前&#10;&#10;AI 生成的内容可能不正确。">
              <a:extLst>
                <a:ext uri="{FF2B5EF4-FFF2-40B4-BE49-F238E27FC236}">
                  <a16:creationId xmlns:a16="http://schemas.microsoft.com/office/drawing/2014/main" id="{3F0BB277-4713-0C62-6910-4F5AB4329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3359" b="29444"/>
            <a:stretch/>
          </p:blipFill>
          <p:spPr>
            <a:xfrm>
              <a:off x="9301146" y="1374621"/>
              <a:ext cx="2973190" cy="1785350"/>
            </a:xfrm>
            <a:prstGeom prst="rect">
              <a:avLst/>
            </a:prstGeom>
          </p:spPr>
        </p:pic>
        <p:pic>
          <p:nvPicPr>
            <p:cNvPr id="56" name="图片 55" descr="一群人在餐厅里&#10;&#10;AI 生成的内容可能不正确。">
              <a:extLst>
                <a:ext uri="{FF2B5EF4-FFF2-40B4-BE49-F238E27FC236}">
                  <a16:creationId xmlns:a16="http://schemas.microsoft.com/office/drawing/2014/main" id="{CC67CD0C-FE19-70B6-9F43-D9D8951EC2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65" t="31293" b="16636"/>
            <a:stretch/>
          </p:blipFill>
          <p:spPr>
            <a:xfrm flipH="1">
              <a:off x="9292268" y="-197698"/>
              <a:ext cx="2982068" cy="1616709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05416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339763" y="189036"/>
            <a:ext cx="10852237" cy="648000"/>
          </a:xfrm>
        </p:spPr>
        <p:txBody>
          <a:bodyPr/>
          <a:lstStyle/>
          <a:p>
            <a:r>
              <a:rPr lang="zh-CN" altLang="en-US" dirty="0"/>
              <a:t>国际交流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EB4677E-D3F9-9E0A-05BA-C6F72ED372FA}"/>
              </a:ext>
            </a:extLst>
          </p:cNvPr>
          <p:cNvSpPr txBox="1"/>
          <p:nvPr/>
        </p:nvSpPr>
        <p:spPr>
          <a:xfrm>
            <a:off x="669882" y="-107376"/>
            <a:ext cx="653821" cy="1240825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zh-CN" sz="3500" b="1" dirty="0">
                <a:solidFill>
                  <a:srgbClr val="FFFAC2"/>
                </a:solidFill>
                <a:latin typeface="Impact" panose="020B0806030902050204" pitchFamily="34" charset="0"/>
              </a:rPr>
              <a:t>01</a:t>
            </a:r>
            <a:endParaRPr lang="zh-CN" altLang="en-US" sz="3500" b="1" dirty="0">
              <a:solidFill>
                <a:srgbClr val="FFFAC2"/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084A06F-5FAF-453A-0867-6C170DDE422E}"/>
              </a:ext>
            </a:extLst>
          </p:cNvPr>
          <p:cNvSpPr txBox="1"/>
          <p:nvPr/>
        </p:nvSpPr>
        <p:spPr>
          <a:xfrm>
            <a:off x="1339762" y="1280712"/>
            <a:ext cx="2743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外事接待、出访考察</a:t>
            </a:r>
          </a:p>
        </p:txBody>
      </p:sp>
      <p:sp>
        <p:nvSpPr>
          <p:cNvPr id="13" name="íşľîďe">
            <a:extLst>
              <a:ext uri="{FF2B5EF4-FFF2-40B4-BE49-F238E27FC236}">
                <a16:creationId xmlns:a16="http://schemas.microsoft.com/office/drawing/2014/main" id="{02922B3C-803E-0214-E2FF-71C599DF3D54}"/>
              </a:ext>
            </a:extLst>
          </p:cNvPr>
          <p:cNvSpPr/>
          <p:nvPr/>
        </p:nvSpPr>
        <p:spPr>
          <a:xfrm>
            <a:off x="783625" y="1250788"/>
            <a:ext cx="426334" cy="424614"/>
          </a:xfrm>
          <a:prstGeom prst="rect">
            <a:avLst/>
          </a:prstGeom>
          <a:solidFill>
            <a:srgbClr val="C6341D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sz="2000" b="1" dirty="0"/>
              <a:t>2</a:t>
            </a:r>
            <a:endParaRPr sz="20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5BBF793-ED97-61A1-8AF0-EB4C4F72E2C6}"/>
              </a:ext>
            </a:extLst>
          </p:cNvPr>
          <p:cNvSpPr txBox="1"/>
          <p:nvPr/>
        </p:nvSpPr>
        <p:spPr>
          <a:xfrm>
            <a:off x="1323701" y="1980585"/>
            <a:ext cx="5068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组织团队赴外交流考察：</a:t>
            </a:r>
            <a:r>
              <a:rPr lang="en-US" altLang="zh-CN" b="1" dirty="0">
                <a:solidFill>
                  <a:srgbClr val="FF0000"/>
                </a:solidFill>
              </a:rPr>
              <a:t>9</a:t>
            </a:r>
            <a:r>
              <a:rPr lang="zh-CN" altLang="en-US" b="1" dirty="0">
                <a:solidFill>
                  <a:srgbClr val="FF0000"/>
                </a:solidFill>
              </a:rPr>
              <a:t>次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EFF6F2E9-C2E0-CDCD-8B64-D21AE87AB957}"/>
              </a:ext>
            </a:extLst>
          </p:cNvPr>
          <p:cNvCxnSpPr>
            <a:cxnSpLocks/>
          </p:cNvCxnSpPr>
          <p:nvPr/>
        </p:nvCxnSpPr>
        <p:spPr>
          <a:xfrm>
            <a:off x="1307641" y="2376320"/>
            <a:ext cx="3748865" cy="0"/>
          </a:xfrm>
          <a:prstGeom prst="line">
            <a:avLst/>
          </a:prstGeom>
          <a:ln>
            <a:solidFill>
              <a:srgbClr val="BE010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5D358505-C613-AE34-A0DA-719AEE7486E0}"/>
              </a:ext>
            </a:extLst>
          </p:cNvPr>
          <p:cNvCxnSpPr/>
          <p:nvPr/>
        </p:nvCxnSpPr>
        <p:spPr>
          <a:xfrm>
            <a:off x="1307640" y="2007219"/>
            <a:ext cx="0" cy="369332"/>
          </a:xfrm>
          <a:prstGeom prst="line">
            <a:avLst/>
          </a:prstGeom>
          <a:ln w="19050">
            <a:solidFill>
              <a:srgbClr val="BE010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>
            <a:extLst>
              <a:ext uri="{FF2B5EF4-FFF2-40B4-BE49-F238E27FC236}">
                <a16:creationId xmlns:a16="http://schemas.microsoft.com/office/drawing/2014/main" id="{E90C5498-EC1F-31DB-FDED-84737E0B815D}"/>
              </a:ext>
            </a:extLst>
          </p:cNvPr>
          <p:cNvGrpSpPr/>
          <p:nvPr/>
        </p:nvGrpSpPr>
        <p:grpSpPr>
          <a:xfrm>
            <a:off x="1285978" y="2595511"/>
            <a:ext cx="9625185" cy="3789810"/>
            <a:chOff x="1285978" y="2595511"/>
            <a:chExt cx="9625185" cy="3789810"/>
          </a:xfrm>
        </p:grpSpPr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42C57550-759E-29B5-6FC2-9344443B3B1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661" b="15661"/>
            <a:stretch/>
          </p:blipFill>
          <p:spPr bwMode="auto">
            <a:xfrm>
              <a:off x="1285978" y="4765321"/>
              <a:ext cx="3143430" cy="162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>
              <a:extLst>
                <a:ext uri="{FF2B5EF4-FFF2-40B4-BE49-F238E27FC236}">
                  <a16:creationId xmlns:a16="http://schemas.microsoft.com/office/drawing/2014/main" id="{B438C723-D5B7-8421-4D03-01FE3D4C5A4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549"/>
            <a:stretch/>
          </p:blipFill>
          <p:spPr bwMode="auto">
            <a:xfrm>
              <a:off x="8194581" y="4765321"/>
              <a:ext cx="2716582" cy="162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>
              <a:extLst>
                <a:ext uri="{FF2B5EF4-FFF2-40B4-BE49-F238E27FC236}">
                  <a16:creationId xmlns:a16="http://schemas.microsoft.com/office/drawing/2014/main" id="{FFAC01B4-E3DC-E075-33E6-81C14E0CFDA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135"/>
            <a:stretch/>
          </p:blipFill>
          <p:spPr bwMode="auto">
            <a:xfrm>
              <a:off x="1285979" y="2595511"/>
              <a:ext cx="3143430" cy="21170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图片 7" descr="一群人站在建筑前&#10;&#10;AI 生成的内容可能不正确。">
              <a:extLst>
                <a:ext uri="{FF2B5EF4-FFF2-40B4-BE49-F238E27FC236}">
                  <a16:creationId xmlns:a16="http://schemas.microsoft.com/office/drawing/2014/main" id="{222BDA76-4116-C272-2985-E2E20C792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16" r="1691" b="7913"/>
            <a:stretch/>
          </p:blipFill>
          <p:spPr>
            <a:xfrm>
              <a:off x="4538216" y="2595512"/>
              <a:ext cx="1763435" cy="2298706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082" name="Picture 10">
              <a:extLst>
                <a:ext uri="{FF2B5EF4-FFF2-40B4-BE49-F238E27FC236}">
                  <a16:creationId xmlns:a16="http://schemas.microsoft.com/office/drawing/2014/main" id="{E4AD5A67-012C-7113-6AEC-1E98E4FE760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5890" r="959" b="8204"/>
            <a:stretch/>
          </p:blipFill>
          <p:spPr bwMode="auto">
            <a:xfrm>
              <a:off x="4538217" y="4991074"/>
              <a:ext cx="3547555" cy="139424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4" name="Picture 12">
              <a:extLst>
                <a:ext uri="{FF2B5EF4-FFF2-40B4-BE49-F238E27FC236}">
                  <a16:creationId xmlns:a16="http://schemas.microsoft.com/office/drawing/2014/main" id="{F1FBFE8D-FE87-CCF8-F1E5-EB3AF480534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" r="1" b="5725"/>
            <a:stretch/>
          </p:blipFill>
          <p:spPr bwMode="auto">
            <a:xfrm>
              <a:off x="6336439" y="3734114"/>
              <a:ext cx="1758041" cy="11601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图片 13" descr="一群人在街道上游行&#10;&#10;AI 生成的内容可能不正确。">
              <a:extLst>
                <a:ext uri="{FF2B5EF4-FFF2-40B4-BE49-F238E27FC236}">
                  <a16:creationId xmlns:a16="http://schemas.microsoft.com/office/drawing/2014/main" id="{C8097D62-01EE-5E9E-92C5-A99DCF75F8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6" t="13629" b="2003"/>
            <a:stretch/>
          </p:blipFill>
          <p:spPr>
            <a:xfrm>
              <a:off x="6336439" y="2595511"/>
              <a:ext cx="1749333" cy="1112199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086" name="Picture 14">
              <a:extLst>
                <a:ext uri="{FF2B5EF4-FFF2-40B4-BE49-F238E27FC236}">
                  <a16:creationId xmlns:a16="http://schemas.microsoft.com/office/drawing/2014/main" id="{F49E7944-9348-869F-7AB9-8813A8A6862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04" r="4900"/>
            <a:stretch/>
          </p:blipFill>
          <p:spPr bwMode="auto">
            <a:xfrm>
              <a:off x="8194581" y="2595511"/>
              <a:ext cx="2716582" cy="208418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3070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339763" y="189036"/>
            <a:ext cx="10852237" cy="648000"/>
          </a:xfrm>
        </p:spPr>
        <p:txBody>
          <a:bodyPr/>
          <a:lstStyle/>
          <a:p>
            <a:r>
              <a:rPr lang="zh-CN" altLang="en-US" dirty="0"/>
              <a:t>国际交流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EB4677E-D3F9-9E0A-05BA-C6F72ED372FA}"/>
              </a:ext>
            </a:extLst>
          </p:cNvPr>
          <p:cNvSpPr txBox="1"/>
          <p:nvPr/>
        </p:nvSpPr>
        <p:spPr>
          <a:xfrm>
            <a:off x="669882" y="-107376"/>
            <a:ext cx="653821" cy="1240825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zh-CN" sz="3500" b="1" dirty="0">
                <a:solidFill>
                  <a:srgbClr val="FFFAC2"/>
                </a:solidFill>
                <a:latin typeface="Impact" panose="020B0806030902050204" pitchFamily="34" charset="0"/>
              </a:rPr>
              <a:t>01</a:t>
            </a:r>
            <a:endParaRPr lang="zh-CN" altLang="en-US" sz="3500" b="1" dirty="0">
              <a:solidFill>
                <a:srgbClr val="FFFAC2"/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084A06F-5FAF-453A-0867-6C170DDE422E}"/>
              </a:ext>
            </a:extLst>
          </p:cNvPr>
          <p:cNvSpPr txBox="1"/>
          <p:nvPr/>
        </p:nvSpPr>
        <p:spPr>
          <a:xfrm>
            <a:off x="1339762" y="1280712"/>
            <a:ext cx="2743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外事接待、出访考察</a:t>
            </a:r>
          </a:p>
        </p:txBody>
      </p:sp>
      <p:sp>
        <p:nvSpPr>
          <p:cNvPr id="13" name="íşľîďe">
            <a:extLst>
              <a:ext uri="{FF2B5EF4-FFF2-40B4-BE49-F238E27FC236}">
                <a16:creationId xmlns:a16="http://schemas.microsoft.com/office/drawing/2014/main" id="{02922B3C-803E-0214-E2FF-71C599DF3D54}"/>
              </a:ext>
            </a:extLst>
          </p:cNvPr>
          <p:cNvSpPr/>
          <p:nvPr/>
        </p:nvSpPr>
        <p:spPr>
          <a:xfrm>
            <a:off x="783625" y="1250788"/>
            <a:ext cx="426334" cy="424614"/>
          </a:xfrm>
          <a:prstGeom prst="rect">
            <a:avLst/>
          </a:prstGeom>
          <a:solidFill>
            <a:srgbClr val="C6341D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sz="2000" b="1" dirty="0"/>
              <a:t>2</a:t>
            </a:r>
            <a:endParaRPr sz="2000" b="1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693D66B-EF64-7634-82FC-E410FA74A5DB}"/>
              </a:ext>
            </a:extLst>
          </p:cNvPr>
          <p:cNvSpPr txBox="1"/>
          <p:nvPr/>
        </p:nvSpPr>
        <p:spPr>
          <a:xfrm>
            <a:off x="1013617" y="1843106"/>
            <a:ext cx="6721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主责接待境外来访团组：</a:t>
            </a:r>
            <a:r>
              <a:rPr lang="en-US" altLang="zh-CN" b="1" dirty="0">
                <a:solidFill>
                  <a:srgbClr val="FF0000"/>
                </a:solidFill>
              </a:rPr>
              <a:t>40</a:t>
            </a:r>
            <a:r>
              <a:rPr lang="zh-CN" altLang="en-US" b="1" dirty="0">
                <a:solidFill>
                  <a:srgbClr val="FF0000"/>
                </a:solidFill>
              </a:rPr>
              <a:t>次</a:t>
            </a:r>
            <a:endParaRPr lang="zh-CN" altLang="en-US" dirty="0"/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8D6EB3AF-62A6-5248-6CA0-AE390EB74F90}"/>
              </a:ext>
            </a:extLst>
          </p:cNvPr>
          <p:cNvCxnSpPr>
            <a:cxnSpLocks/>
          </p:cNvCxnSpPr>
          <p:nvPr/>
        </p:nvCxnSpPr>
        <p:spPr>
          <a:xfrm>
            <a:off x="1013616" y="2212438"/>
            <a:ext cx="3748865" cy="0"/>
          </a:xfrm>
          <a:prstGeom prst="line">
            <a:avLst/>
          </a:prstGeom>
          <a:ln>
            <a:solidFill>
              <a:srgbClr val="BE010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CAC5899-3CCB-B8E4-7262-BAA43EF2D8FF}"/>
              </a:ext>
            </a:extLst>
          </p:cNvPr>
          <p:cNvGrpSpPr/>
          <p:nvPr/>
        </p:nvGrpSpPr>
        <p:grpSpPr>
          <a:xfrm>
            <a:off x="1013616" y="2786873"/>
            <a:ext cx="9865596" cy="1983185"/>
            <a:chOff x="1013616" y="2786873"/>
            <a:chExt cx="9865596" cy="1983185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0C1CD73B-F040-2A36-59E0-2F5556FF9C3A}"/>
                </a:ext>
              </a:extLst>
            </p:cNvPr>
            <p:cNvSpPr txBox="1"/>
            <p:nvPr/>
          </p:nvSpPr>
          <p:spPr>
            <a:xfrm>
              <a:off x="1013616" y="2786873"/>
              <a:ext cx="98655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配合学校及上级部门，协同完成各类外事交流任务：</a:t>
              </a:r>
              <a:r>
                <a:rPr lang="zh-CN" altLang="en-US" b="1" dirty="0">
                  <a:solidFill>
                    <a:srgbClr val="FF0000"/>
                  </a:solidFill>
                </a:rPr>
                <a:t>约</a:t>
              </a:r>
              <a:r>
                <a:rPr lang="en-US" altLang="zh-CN" b="1" dirty="0">
                  <a:solidFill>
                    <a:srgbClr val="FF0000"/>
                  </a:solidFill>
                </a:rPr>
                <a:t>80</a:t>
              </a:r>
              <a:r>
                <a:rPr lang="zh-CN" altLang="en-US" b="1" dirty="0">
                  <a:solidFill>
                    <a:srgbClr val="FF0000"/>
                  </a:solidFill>
                </a:rPr>
                <a:t>项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93F2ACFD-DFC7-CF2D-CA3F-0F0DEE2D2AF6}"/>
                </a:ext>
              </a:extLst>
            </p:cNvPr>
            <p:cNvSpPr txBox="1"/>
            <p:nvPr/>
          </p:nvSpPr>
          <p:spPr>
            <a:xfrm>
              <a:off x="1773675" y="3289432"/>
              <a:ext cx="76994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配合组织接待及陪同校领导会见：</a:t>
              </a:r>
              <a:r>
                <a:rPr lang="en-US" altLang="zh-CN" b="1" dirty="0">
                  <a:solidFill>
                    <a:srgbClr val="FF0000"/>
                  </a:solidFill>
                </a:rPr>
                <a:t>30</a:t>
              </a:r>
              <a:r>
                <a:rPr lang="zh-CN" altLang="en-US" b="1" dirty="0">
                  <a:solidFill>
                    <a:srgbClr val="FF0000"/>
                  </a:solidFill>
                </a:rPr>
                <a:t>余次</a:t>
              </a:r>
              <a:endParaRPr lang="zh-CN" altLang="en-US" dirty="0"/>
            </a:p>
          </p:txBody>
        </p:sp>
        <p:cxnSp>
          <p:nvCxnSpPr>
            <p:cNvPr id="29" name="肘形连接符 10">
              <a:extLst>
                <a:ext uri="{FF2B5EF4-FFF2-40B4-BE49-F238E27FC236}">
                  <a16:creationId xmlns:a16="http://schemas.microsoft.com/office/drawing/2014/main" id="{F7DD9C95-3455-FAC5-95D0-0183478DB4AB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35563" y="2980454"/>
              <a:ext cx="878164" cy="52205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BE0A08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FC6F15B-257C-2716-1F53-C6190C780680}"/>
                </a:ext>
              </a:extLst>
            </p:cNvPr>
            <p:cNvSpPr txBox="1"/>
            <p:nvPr/>
          </p:nvSpPr>
          <p:spPr>
            <a:xfrm>
              <a:off x="1773675" y="3834178"/>
              <a:ext cx="67211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提供翻译服务：</a:t>
              </a:r>
              <a:r>
                <a:rPr lang="zh-CN" altLang="en-US" b="1" dirty="0">
                  <a:solidFill>
                    <a:srgbClr val="FF0000"/>
                  </a:solidFill>
                </a:rPr>
                <a:t>近</a:t>
              </a:r>
              <a:r>
                <a:rPr lang="en-US" altLang="zh-CN" b="1" dirty="0">
                  <a:solidFill>
                    <a:srgbClr val="FF0000"/>
                  </a:solidFill>
                </a:rPr>
                <a:t>40</a:t>
              </a:r>
              <a:r>
                <a:rPr lang="zh-CN" altLang="en-US" b="1" dirty="0">
                  <a:solidFill>
                    <a:srgbClr val="FF0000"/>
                  </a:solidFill>
                </a:rPr>
                <a:t>次</a:t>
              </a:r>
              <a:endParaRPr lang="zh-CN" altLang="en-US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47568738-A12A-B128-2573-6B786A256CF0}"/>
                </a:ext>
              </a:extLst>
            </p:cNvPr>
            <p:cNvSpPr txBox="1"/>
            <p:nvPr/>
          </p:nvSpPr>
          <p:spPr>
            <a:xfrm>
              <a:off x="1773675" y="4378925"/>
              <a:ext cx="67211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随校团出访担任翻译：</a:t>
              </a:r>
              <a:r>
                <a:rPr lang="zh-CN" altLang="en-US" b="1" dirty="0">
                  <a:solidFill>
                    <a:srgbClr val="FF0000"/>
                  </a:solidFill>
                </a:rPr>
                <a:t>近</a:t>
              </a:r>
              <a:r>
                <a:rPr lang="en-US" altLang="zh-CN" b="1" dirty="0">
                  <a:solidFill>
                    <a:srgbClr val="FF0000"/>
                  </a:solidFill>
                </a:rPr>
                <a:t>10</a:t>
              </a:r>
              <a:r>
                <a:rPr lang="zh-CN" altLang="en-US" b="1" dirty="0">
                  <a:solidFill>
                    <a:srgbClr val="FF0000"/>
                  </a:solidFill>
                </a:rPr>
                <a:t>次</a:t>
              </a:r>
              <a:endParaRPr lang="zh-CN" altLang="en-US" dirty="0"/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04F83CDC-0EC8-14F2-4E5D-5BDBE24CD8CD}"/>
                </a:ext>
              </a:extLst>
            </p:cNvPr>
            <p:cNvCxnSpPr>
              <a:cxnSpLocks/>
            </p:cNvCxnSpPr>
            <p:nvPr/>
          </p:nvCxnSpPr>
          <p:spPr>
            <a:xfrm>
              <a:off x="1535673" y="4770058"/>
              <a:ext cx="6035919" cy="0"/>
            </a:xfrm>
            <a:prstGeom prst="line">
              <a:avLst/>
            </a:prstGeom>
            <a:ln>
              <a:solidFill>
                <a:srgbClr val="BE0105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056F5D81-3F95-9992-3916-6D650178CF12}"/>
                </a:ext>
              </a:extLst>
            </p:cNvPr>
            <p:cNvCxnSpPr/>
            <p:nvPr/>
          </p:nvCxnSpPr>
          <p:spPr>
            <a:xfrm>
              <a:off x="1535673" y="3680565"/>
              <a:ext cx="0" cy="1089493"/>
            </a:xfrm>
            <a:prstGeom prst="line">
              <a:avLst/>
            </a:prstGeom>
            <a:ln w="19050">
              <a:solidFill>
                <a:srgbClr val="BE0105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088830AB-AB4F-3C37-2596-AD9AF43A4E96}"/>
              </a:ext>
            </a:extLst>
          </p:cNvPr>
          <p:cNvCxnSpPr/>
          <p:nvPr/>
        </p:nvCxnSpPr>
        <p:spPr>
          <a:xfrm>
            <a:off x="1029677" y="1843106"/>
            <a:ext cx="0" cy="369332"/>
          </a:xfrm>
          <a:prstGeom prst="line">
            <a:avLst/>
          </a:prstGeom>
          <a:ln w="19050">
            <a:solidFill>
              <a:srgbClr val="BE010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BD7C6F76-031C-053B-7ED0-26A2F8B1BF1A}"/>
              </a:ext>
            </a:extLst>
          </p:cNvPr>
          <p:cNvGrpSpPr/>
          <p:nvPr/>
        </p:nvGrpSpPr>
        <p:grpSpPr>
          <a:xfrm>
            <a:off x="5473603" y="1057463"/>
            <a:ext cx="6550503" cy="5485696"/>
            <a:chOff x="5473603" y="1057463"/>
            <a:chExt cx="6550503" cy="5485696"/>
          </a:xfrm>
        </p:grpSpPr>
        <p:sp>
          <p:nvSpPr>
            <p:cNvPr id="8" name="六边形 7">
              <a:extLst>
                <a:ext uri="{FF2B5EF4-FFF2-40B4-BE49-F238E27FC236}">
                  <a16:creationId xmlns:a16="http://schemas.microsoft.com/office/drawing/2014/main" id="{0E92A5F7-85B1-DA28-3C5F-32993B402EAC}"/>
                </a:ext>
              </a:extLst>
            </p:cNvPr>
            <p:cNvSpPr/>
            <p:nvPr/>
          </p:nvSpPr>
          <p:spPr>
            <a:xfrm>
              <a:off x="10172977" y="1057463"/>
              <a:ext cx="1836000" cy="1512000"/>
            </a:xfrm>
            <a:prstGeom prst="hexagon">
              <a:avLst/>
            </a:prstGeom>
            <a:blipFill dpi="0"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rgbClr val="E6855D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六边形 10">
              <a:extLst>
                <a:ext uri="{FF2B5EF4-FFF2-40B4-BE49-F238E27FC236}">
                  <a16:creationId xmlns:a16="http://schemas.microsoft.com/office/drawing/2014/main" id="{3CFD2930-A11B-4DCB-8BC9-9A9D24FA6D3C}"/>
                </a:ext>
              </a:extLst>
            </p:cNvPr>
            <p:cNvSpPr/>
            <p:nvPr/>
          </p:nvSpPr>
          <p:spPr>
            <a:xfrm>
              <a:off x="8578245" y="1864390"/>
              <a:ext cx="1836000" cy="1512000"/>
            </a:xfrm>
            <a:prstGeom prst="hexagon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rgbClr val="E6855D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六边形 16">
              <a:extLst>
                <a:ext uri="{FF2B5EF4-FFF2-40B4-BE49-F238E27FC236}">
                  <a16:creationId xmlns:a16="http://schemas.microsoft.com/office/drawing/2014/main" id="{E663F7D7-6F76-ADB9-21DD-861FFE7A9F41}"/>
                </a:ext>
              </a:extLst>
            </p:cNvPr>
            <p:cNvSpPr/>
            <p:nvPr/>
          </p:nvSpPr>
          <p:spPr>
            <a:xfrm>
              <a:off x="10146635" y="2676605"/>
              <a:ext cx="1836000" cy="1512000"/>
            </a:xfrm>
            <a:prstGeom prst="hexagon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rgbClr val="E6855D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六边形 18">
              <a:extLst>
                <a:ext uri="{FF2B5EF4-FFF2-40B4-BE49-F238E27FC236}">
                  <a16:creationId xmlns:a16="http://schemas.microsoft.com/office/drawing/2014/main" id="{75E506B4-5870-C94E-1F97-2AC57E071BF0}"/>
                </a:ext>
              </a:extLst>
            </p:cNvPr>
            <p:cNvSpPr/>
            <p:nvPr/>
          </p:nvSpPr>
          <p:spPr>
            <a:xfrm>
              <a:off x="8604703" y="3446775"/>
              <a:ext cx="1836000" cy="1512000"/>
            </a:xfrm>
            <a:prstGeom prst="hexagon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rgbClr val="E6855D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六边形 13">
              <a:extLst>
                <a:ext uri="{FF2B5EF4-FFF2-40B4-BE49-F238E27FC236}">
                  <a16:creationId xmlns:a16="http://schemas.microsoft.com/office/drawing/2014/main" id="{186786D6-1275-D0CC-812A-700A4E90F32C}"/>
                </a:ext>
              </a:extLst>
            </p:cNvPr>
            <p:cNvSpPr/>
            <p:nvPr/>
          </p:nvSpPr>
          <p:spPr>
            <a:xfrm>
              <a:off x="7039153" y="2691196"/>
              <a:ext cx="1836000" cy="1512000"/>
            </a:xfrm>
            <a:prstGeom prst="hexagon">
              <a:avLst/>
            </a:pr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rgbClr val="E6855D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六边形 14">
              <a:extLst>
                <a:ext uri="{FF2B5EF4-FFF2-40B4-BE49-F238E27FC236}">
                  <a16:creationId xmlns:a16="http://schemas.microsoft.com/office/drawing/2014/main" id="{8640D331-2182-E2BA-CA9C-A3AB69F013D2}"/>
                </a:ext>
              </a:extLst>
            </p:cNvPr>
            <p:cNvSpPr/>
            <p:nvPr/>
          </p:nvSpPr>
          <p:spPr>
            <a:xfrm>
              <a:off x="10188106" y="4273160"/>
              <a:ext cx="1836000" cy="1512000"/>
            </a:xfrm>
            <a:prstGeom prst="hexagon">
              <a:avLst/>
            </a:prstGeom>
            <a:blipFill dpi="0"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rgbClr val="E6855D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六边形 20">
              <a:extLst>
                <a:ext uri="{FF2B5EF4-FFF2-40B4-BE49-F238E27FC236}">
                  <a16:creationId xmlns:a16="http://schemas.microsoft.com/office/drawing/2014/main" id="{9DC1296A-C303-9884-A267-C4B315645BCB}"/>
                </a:ext>
              </a:extLst>
            </p:cNvPr>
            <p:cNvSpPr/>
            <p:nvPr/>
          </p:nvSpPr>
          <p:spPr>
            <a:xfrm>
              <a:off x="8633890" y="5031159"/>
              <a:ext cx="1836000" cy="1512000"/>
            </a:xfrm>
            <a:prstGeom prst="hexagon">
              <a:avLst/>
            </a:prstGeom>
            <a:blipFill dpi="0"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rgbClr val="E6855D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六边形 21">
              <a:extLst>
                <a:ext uri="{FF2B5EF4-FFF2-40B4-BE49-F238E27FC236}">
                  <a16:creationId xmlns:a16="http://schemas.microsoft.com/office/drawing/2014/main" id="{24747759-1EB1-EACF-87DE-9E670874273B}"/>
                </a:ext>
              </a:extLst>
            </p:cNvPr>
            <p:cNvSpPr/>
            <p:nvPr/>
          </p:nvSpPr>
          <p:spPr>
            <a:xfrm>
              <a:off x="7039153" y="4273803"/>
              <a:ext cx="1836000" cy="1512000"/>
            </a:xfrm>
            <a:prstGeom prst="hexagon">
              <a:avLst/>
            </a:prstGeom>
            <a:blipFill dpi="0"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rgbClr val="E6855D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六边形 22">
              <a:extLst>
                <a:ext uri="{FF2B5EF4-FFF2-40B4-BE49-F238E27FC236}">
                  <a16:creationId xmlns:a16="http://schemas.microsoft.com/office/drawing/2014/main" id="{88442B8A-B1A2-AFD8-C534-395EAA707F5E}"/>
                </a:ext>
              </a:extLst>
            </p:cNvPr>
            <p:cNvSpPr/>
            <p:nvPr/>
          </p:nvSpPr>
          <p:spPr>
            <a:xfrm>
              <a:off x="5473603" y="5029803"/>
              <a:ext cx="1836000" cy="1512000"/>
            </a:xfrm>
            <a:prstGeom prst="hexagon">
              <a:avLst/>
            </a:prstGeom>
            <a:blipFill dpi="0"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rgbClr val="E6855D"/>
              </a:solidFill>
            </a:ln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081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339763" y="189036"/>
            <a:ext cx="10852237" cy="648000"/>
          </a:xfrm>
        </p:spPr>
        <p:txBody>
          <a:bodyPr/>
          <a:lstStyle/>
          <a:p>
            <a:r>
              <a:rPr lang="zh-CN" altLang="en-US" dirty="0"/>
              <a:t>人才引智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EB4677E-D3F9-9E0A-05BA-C6F72ED372FA}"/>
              </a:ext>
            </a:extLst>
          </p:cNvPr>
          <p:cNvSpPr txBox="1"/>
          <p:nvPr/>
        </p:nvSpPr>
        <p:spPr>
          <a:xfrm>
            <a:off x="669882" y="-107376"/>
            <a:ext cx="653821" cy="1240825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zh-CN" sz="3500" b="1" dirty="0">
                <a:solidFill>
                  <a:srgbClr val="FFFAC2"/>
                </a:solidFill>
                <a:latin typeface="Impact" panose="020B0806030902050204" pitchFamily="34" charset="0"/>
              </a:rPr>
              <a:t>02</a:t>
            </a:r>
            <a:endParaRPr lang="zh-CN" altLang="en-US" sz="3500" b="1" dirty="0">
              <a:solidFill>
                <a:srgbClr val="FFFAC2"/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084A06F-5FAF-453A-0867-6C170DDE422E}"/>
              </a:ext>
            </a:extLst>
          </p:cNvPr>
          <p:cNvSpPr txBox="1"/>
          <p:nvPr/>
        </p:nvSpPr>
        <p:spPr>
          <a:xfrm>
            <a:off x="1339762" y="1280712"/>
            <a:ext cx="2743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队伍结构</a:t>
            </a:r>
          </a:p>
        </p:txBody>
      </p:sp>
      <p:sp>
        <p:nvSpPr>
          <p:cNvPr id="13" name="íşľîďe">
            <a:extLst>
              <a:ext uri="{FF2B5EF4-FFF2-40B4-BE49-F238E27FC236}">
                <a16:creationId xmlns:a16="http://schemas.microsoft.com/office/drawing/2014/main" id="{02922B3C-803E-0214-E2FF-71C599DF3D54}"/>
              </a:ext>
            </a:extLst>
          </p:cNvPr>
          <p:cNvSpPr/>
          <p:nvPr/>
        </p:nvSpPr>
        <p:spPr>
          <a:xfrm>
            <a:off x="783625" y="1250788"/>
            <a:ext cx="426334" cy="424614"/>
          </a:xfrm>
          <a:prstGeom prst="rect">
            <a:avLst/>
          </a:prstGeom>
          <a:solidFill>
            <a:srgbClr val="C6341D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sz="2000" b="1" dirty="0"/>
              <a:t>1</a:t>
            </a:r>
            <a:endParaRPr sz="20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5BBF793-ED97-61A1-8AF0-EB4C4F72E2C6}"/>
              </a:ext>
            </a:extLst>
          </p:cNvPr>
          <p:cNvSpPr txBox="1"/>
          <p:nvPr/>
        </p:nvSpPr>
        <p:spPr>
          <a:xfrm>
            <a:off x="1339762" y="1989738"/>
            <a:ext cx="8006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外籍人才队伍总计</a:t>
            </a:r>
            <a:r>
              <a:rPr lang="en-US" altLang="zh-CN" dirty="0"/>
              <a:t>39</a:t>
            </a:r>
            <a:r>
              <a:rPr lang="zh-CN" altLang="en-US" dirty="0"/>
              <a:t>人。采取聘任、邀请相结合的方式落实队伍建设。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EFF6F2E9-C2E0-CDCD-8B64-D21AE87AB957}"/>
              </a:ext>
            </a:extLst>
          </p:cNvPr>
          <p:cNvCxnSpPr>
            <a:cxnSpLocks/>
          </p:cNvCxnSpPr>
          <p:nvPr/>
        </p:nvCxnSpPr>
        <p:spPr>
          <a:xfrm>
            <a:off x="1323702" y="2385473"/>
            <a:ext cx="7278760" cy="0"/>
          </a:xfrm>
          <a:prstGeom prst="line">
            <a:avLst/>
          </a:prstGeom>
          <a:ln>
            <a:solidFill>
              <a:srgbClr val="BE010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5D358505-C613-AE34-A0DA-719AEE7486E0}"/>
              </a:ext>
            </a:extLst>
          </p:cNvPr>
          <p:cNvCxnSpPr/>
          <p:nvPr/>
        </p:nvCxnSpPr>
        <p:spPr>
          <a:xfrm>
            <a:off x="1307640" y="2007219"/>
            <a:ext cx="0" cy="369332"/>
          </a:xfrm>
          <a:prstGeom prst="line">
            <a:avLst/>
          </a:prstGeom>
          <a:ln w="19050">
            <a:solidFill>
              <a:srgbClr val="BE010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表格 20">
            <a:extLst>
              <a:ext uri="{FF2B5EF4-FFF2-40B4-BE49-F238E27FC236}">
                <a16:creationId xmlns:a16="http://schemas.microsoft.com/office/drawing/2014/main" id="{8B9D3E4C-5244-4BA3-9551-9C265EDBE9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4331277"/>
              </p:ext>
            </p:extLst>
          </p:nvPr>
        </p:nvGraphicFramePr>
        <p:xfrm>
          <a:off x="1339762" y="3094499"/>
          <a:ext cx="8127234" cy="22250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{21E4AEA4-8DFA-4A89-87EB-49C32662AFE0}</a:tableStyleId>
              </a:tblPr>
              <a:tblGrid>
                <a:gridCol w="4063234">
                  <a:extLst>
                    <a:ext uri="{9D8B030D-6E8A-4147-A177-3AD203B41FA5}">
                      <a16:colId xmlns:a16="http://schemas.microsoft.com/office/drawing/2014/main" val="6552273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804841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类别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人数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117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校聘事业编制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3</a:t>
                      </a:r>
                      <a:endParaRPr lang="zh-CN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2235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院聘全职教师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23</a:t>
                      </a:r>
                      <a:endParaRPr lang="zh-CN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9675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长期访问学者（授课为主要任务）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6</a:t>
                      </a:r>
                      <a:endParaRPr lang="zh-CN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7858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短期聘用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6</a:t>
                      </a:r>
                      <a:endParaRPr lang="zh-CN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626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兼职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</a:t>
                      </a:r>
                      <a:endParaRPr lang="zh-CN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0062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538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339763" y="189036"/>
            <a:ext cx="10852237" cy="648000"/>
          </a:xfrm>
        </p:spPr>
        <p:txBody>
          <a:bodyPr/>
          <a:lstStyle/>
          <a:p>
            <a:r>
              <a:rPr lang="zh-CN" altLang="en-US" dirty="0"/>
              <a:t>人才引智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EB4677E-D3F9-9E0A-05BA-C6F72ED372FA}"/>
              </a:ext>
            </a:extLst>
          </p:cNvPr>
          <p:cNvSpPr txBox="1"/>
          <p:nvPr/>
        </p:nvSpPr>
        <p:spPr>
          <a:xfrm>
            <a:off x="669882" y="-107376"/>
            <a:ext cx="653821" cy="1240825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zh-CN" sz="3500" b="1" dirty="0">
                <a:solidFill>
                  <a:srgbClr val="FFFAC2"/>
                </a:solidFill>
                <a:latin typeface="Impact" panose="020B0806030902050204" pitchFamily="34" charset="0"/>
              </a:rPr>
              <a:t>02</a:t>
            </a:r>
            <a:endParaRPr lang="zh-CN" altLang="en-US" sz="3500" b="1" dirty="0">
              <a:solidFill>
                <a:srgbClr val="FFFAC2"/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084A06F-5FAF-453A-0867-6C170DDE422E}"/>
              </a:ext>
            </a:extLst>
          </p:cNvPr>
          <p:cNvSpPr txBox="1"/>
          <p:nvPr/>
        </p:nvSpPr>
        <p:spPr>
          <a:xfrm>
            <a:off x="1339762" y="1280712"/>
            <a:ext cx="2743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机制创新</a:t>
            </a:r>
          </a:p>
        </p:txBody>
      </p:sp>
      <p:sp>
        <p:nvSpPr>
          <p:cNvPr id="13" name="íşľîďe">
            <a:extLst>
              <a:ext uri="{FF2B5EF4-FFF2-40B4-BE49-F238E27FC236}">
                <a16:creationId xmlns:a16="http://schemas.microsoft.com/office/drawing/2014/main" id="{02922B3C-803E-0214-E2FF-71C599DF3D54}"/>
              </a:ext>
            </a:extLst>
          </p:cNvPr>
          <p:cNvSpPr/>
          <p:nvPr/>
        </p:nvSpPr>
        <p:spPr>
          <a:xfrm>
            <a:off x="783625" y="1250788"/>
            <a:ext cx="426334" cy="424614"/>
          </a:xfrm>
          <a:prstGeom prst="rect">
            <a:avLst/>
          </a:prstGeom>
          <a:solidFill>
            <a:srgbClr val="C6341D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sz="2000" b="1" dirty="0"/>
              <a:t>2</a:t>
            </a:r>
            <a:endParaRPr sz="20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5BBF793-ED97-61A1-8AF0-EB4C4F72E2C6}"/>
              </a:ext>
            </a:extLst>
          </p:cNvPr>
          <p:cNvSpPr txBox="1"/>
          <p:nvPr/>
        </p:nvSpPr>
        <p:spPr>
          <a:xfrm>
            <a:off x="1339762" y="1989738"/>
            <a:ext cx="8006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积极推进体制机制创新，对院聘外籍教师聘任方式开展改革。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EFF6F2E9-C2E0-CDCD-8B64-D21AE87AB957}"/>
              </a:ext>
            </a:extLst>
          </p:cNvPr>
          <p:cNvCxnSpPr>
            <a:cxnSpLocks/>
          </p:cNvCxnSpPr>
          <p:nvPr/>
        </p:nvCxnSpPr>
        <p:spPr>
          <a:xfrm>
            <a:off x="1323702" y="2385473"/>
            <a:ext cx="7278760" cy="0"/>
          </a:xfrm>
          <a:prstGeom prst="line">
            <a:avLst/>
          </a:prstGeom>
          <a:ln>
            <a:solidFill>
              <a:srgbClr val="BE010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5D358505-C613-AE34-A0DA-719AEE7486E0}"/>
              </a:ext>
            </a:extLst>
          </p:cNvPr>
          <p:cNvCxnSpPr/>
          <p:nvPr/>
        </p:nvCxnSpPr>
        <p:spPr>
          <a:xfrm>
            <a:off x="1307640" y="2007219"/>
            <a:ext cx="0" cy="369332"/>
          </a:xfrm>
          <a:prstGeom prst="line">
            <a:avLst/>
          </a:prstGeom>
          <a:ln w="19050">
            <a:solidFill>
              <a:srgbClr val="BE010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99717BE-07BC-94D1-B5A1-0865B1AF041F}"/>
              </a:ext>
            </a:extLst>
          </p:cNvPr>
          <p:cNvGrpSpPr/>
          <p:nvPr/>
        </p:nvGrpSpPr>
        <p:grpSpPr>
          <a:xfrm>
            <a:off x="1518794" y="2829149"/>
            <a:ext cx="10004421" cy="369332"/>
            <a:chOff x="1518795" y="2829149"/>
            <a:chExt cx="10004421" cy="369332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FEC95767-4405-4544-886D-8F04BE598C2E}"/>
                </a:ext>
              </a:extLst>
            </p:cNvPr>
            <p:cNvSpPr txBox="1"/>
            <p:nvPr/>
          </p:nvSpPr>
          <p:spPr>
            <a:xfrm>
              <a:off x="1518795" y="2829149"/>
              <a:ext cx="100044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规范流程：申报设岗      发布招聘信息      简历筛选      面试选拔     思政谈话      手续办理。    </a:t>
              </a:r>
              <a:endParaRPr lang="zh-CN" altLang="en-US" b="1" dirty="0">
                <a:solidFill>
                  <a:srgbClr val="FF0000"/>
                </a:solidFill>
              </a:endParaRP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F6D5D554-866C-4309-45D1-320CA8DAA7BC}"/>
                </a:ext>
              </a:extLst>
            </p:cNvPr>
            <p:cNvGrpSpPr/>
            <p:nvPr/>
          </p:nvGrpSpPr>
          <p:grpSpPr>
            <a:xfrm>
              <a:off x="3715859" y="2869815"/>
              <a:ext cx="5872704" cy="288000"/>
              <a:chOff x="3715859" y="2867518"/>
              <a:chExt cx="5872704" cy="288000"/>
            </a:xfrm>
          </p:grpSpPr>
          <p:pic>
            <p:nvPicPr>
              <p:cNvPr id="6" name="图形 5" descr="V 形箭头 纯色填充">
                <a:extLst>
                  <a:ext uri="{FF2B5EF4-FFF2-40B4-BE49-F238E27FC236}">
                    <a16:creationId xmlns:a16="http://schemas.microsoft.com/office/drawing/2014/main" id="{78026895-6455-24EC-C869-A4BA51D6E9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3715859" y="2867518"/>
                <a:ext cx="288000" cy="288000"/>
              </a:xfrm>
              <a:prstGeom prst="rect">
                <a:avLst/>
              </a:prstGeom>
            </p:spPr>
          </p:pic>
          <p:pic>
            <p:nvPicPr>
              <p:cNvPr id="7" name="图形 6" descr="V 形箭头 纯色填充">
                <a:extLst>
                  <a:ext uri="{FF2B5EF4-FFF2-40B4-BE49-F238E27FC236}">
                    <a16:creationId xmlns:a16="http://schemas.microsoft.com/office/drawing/2014/main" id="{A30A3606-87C4-1392-0402-4524DB32B0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466239" y="2867518"/>
                <a:ext cx="288000" cy="288000"/>
              </a:xfrm>
              <a:prstGeom prst="rect">
                <a:avLst/>
              </a:prstGeom>
            </p:spPr>
          </p:pic>
          <p:pic>
            <p:nvPicPr>
              <p:cNvPr id="8" name="图形 7" descr="V 形箭头 纯色填充">
                <a:extLst>
                  <a:ext uri="{FF2B5EF4-FFF2-40B4-BE49-F238E27FC236}">
                    <a16:creationId xmlns:a16="http://schemas.microsoft.com/office/drawing/2014/main" id="{AD2BD337-AA8E-D6DA-E38D-43997F8925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744347" y="2867518"/>
                <a:ext cx="288000" cy="288000"/>
              </a:xfrm>
              <a:prstGeom prst="rect">
                <a:avLst/>
              </a:prstGeom>
            </p:spPr>
          </p:pic>
          <p:pic>
            <p:nvPicPr>
              <p:cNvPr id="9" name="图形 8" descr="V 形箭头 纯色填充">
                <a:extLst>
                  <a:ext uri="{FF2B5EF4-FFF2-40B4-BE49-F238E27FC236}">
                    <a16:creationId xmlns:a16="http://schemas.microsoft.com/office/drawing/2014/main" id="{0E6264E6-66E5-C9D5-ACCA-E872028225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022455" y="2867518"/>
                <a:ext cx="288000" cy="288000"/>
              </a:xfrm>
              <a:prstGeom prst="rect">
                <a:avLst/>
              </a:prstGeom>
            </p:spPr>
          </p:pic>
          <p:pic>
            <p:nvPicPr>
              <p:cNvPr id="10" name="图形 9" descr="V 形箭头 纯色填充">
                <a:extLst>
                  <a:ext uri="{FF2B5EF4-FFF2-40B4-BE49-F238E27FC236}">
                    <a16:creationId xmlns:a16="http://schemas.microsoft.com/office/drawing/2014/main" id="{F746B4EE-18B3-ACB1-B450-C725805849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9300563" y="2867518"/>
                <a:ext cx="288000" cy="288000"/>
              </a:xfrm>
              <a:prstGeom prst="rect">
                <a:avLst/>
              </a:prstGeom>
            </p:spPr>
          </p:pic>
        </p:grp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63FCC788-43E1-3092-AAAF-69420A05C204}"/>
              </a:ext>
            </a:extLst>
          </p:cNvPr>
          <p:cNvSpPr txBox="1"/>
          <p:nvPr/>
        </p:nvSpPr>
        <p:spPr>
          <a:xfrm>
            <a:off x="1518794" y="3561616"/>
            <a:ext cx="10004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本年度新入职的</a:t>
            </a:r>
            <a:r>
              <a:rPr lang="en-US" altLang="zh-CN" b="1" dirty="0">
                <a:solidFill>
                  <a:srgbClr val="FF0000"/>
                </a:solidFill>
              </a:rPr>
              <a:t>5</a:t>
            </a:r>
            <a:r>
              <a:rPr lang="zh-CN" altLang="en-US" b="1" dirty="0">
                <a:solidFill>
                  <a:srgbClr val="FF0000"/>
                </a:solidFill>
              </a:rPr>
              <a:t>位</a:t>
            </a:r>
            <a:r>
              <a:rPr lang="zh-CN" altLang="en-US" dirty="0"/>
              <a:t>院聘外籍教师纳入学校人事部合同制人员管理体系。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1382F3E-8120-E7BA-3D40-F20E01D08249}"/>
              </a:ext>
            </a:extLst>
          </p:cNvPr>
          <p:cNvSpPr txBox="1"/>
          <p:nvPr/>
        </p:nvSpPr>
        <p:spPr>
          <a:xfrm>
            <a:off x="1518794" y="4377586"/>
            <a:ext cx="10004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解决院聘外教长期存在的社保缴纳难题，提供稳定社保福利，助力外教安心从教。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19" name="图形 18" descr="毕业帽 纯色填充">
            <a:extLst>
              <a:ext uri="{FF2B5EF4-FFF2-40B4-BE49-F238E27FC236}">
                <a16:creationId xmlns:a16="http://schemas.microsoft.com/office/drawing/2014/main" id="{068090AE-7E8B-7045-22A7-FCD5A9BBD5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9427" y="2851815"/>
            <a:ext cx="324000" cy="324000"/>
          </a:xfrm>
          <a:prstGeom prst="rect">
            <a:avLst/>
          </a:prstGeom>
        </p:spPr>
      </p:pic>
      <p:pic>
        <p:nvPicPr>
          <p:cNvPr id="20" name="图形 19" descr="毕业帽 纯色填充">
            <a:extLst>
              <a:ext uri="{FF2B5EF4-FFF2-40B4-BE49-F238E27FC236}">
                <a16:creationId xmlns:a16="http://schemas.microsoft.com/office/drawing/2014/main" id="{B4F9FE3B-5ED3-BB8C-9340-E96FA0BC8C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9427" y="3584282"/>
            <a:ext cx="324000" cy="324000"/>
          </a:xfrm>
          <a:prstGeom prst="rect">
            <a:avLst/>
          </a:prstGeom>
        </p:spPr>
      </p:pic>
      <p:pic>
        <p:nvPicPr>
          <p:cNvPr id="22" name="图形 21" descr="毕业帽 纯色填充">
            <a:extLst>
              <a:ext uri="{FF2B5EF4-FFF2-40B4-BE49-F238E27FC236}">
                <a16:creationId xmlns:a16="http://schemas.microsoft.com/office/drawing/2014/main" id="{3637B2E0-3414-A8EF-8D33-B56E5D01B9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9427" y="4400252"/>
            <a:ext cx="324000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0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339763" y="189036"/>
            <a:ext cx="10852237" cy="648000"/>
          </a:xfrm>
        </p:spPr>
        <p:txBody>
          <a:bodyPr/>
          <a:lstStyle/>
          <a:p>
            <a:r>
              <a:rPr lang="zh-CN" altLang="en-US" dirty="0"/>
              <a:t>人才引智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EB4677E-D3F9-9E0A-05BA-C6F72ED372FA}"/>
              </a:ext>
            </a:extLst>
          </p:cNvPr>
          <p:cNvSpPr txBox="1"/>
          <p:nvPr/>
        </p:nvSpPr>
        <p:spPr>
          <a:xfrm>
            <a:off x="669882" y="-107376"/>
            <a:ext cx="653821" cy="1240825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zh-CN" sz="3500" b="1" dirty="0">
                <a:solidFill>
                  <a:srgbClr val="FFFAC2"/>
                </a:solidFill>
                <a:latin typeface="Impact" panose="020B0806030902050204" pitchFamily="34" charset="0"/>
              </a:rPr>
              <a:t>02</a:t>
            </a:r>
            <a:endParaRPr lang="zh-CN" altLang="en-US" sz="3500" b="1" dirty="0">
              <a:solidFill>
                <a:srgbClr val="FFFAC2"/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084A06F-5FAF-453A-0867-6C170DDE422E}"/>
              </a:ext>
            </a:extLst>
          </p:cNvPr>
          <p:cNvSpPr txBox="1"/>
          <p:nvPr/>
        </p:nvSpPr>
        <p:spPr>
          <a:xfrm>
            <a:off x="1339762" y="1280712"/>
            <a:ext cx="2743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机制创新</a:t>
            </a:r>
          </a:p>
        </p:txBody>
      </p:sp>
      <p:sp>
        <p:nvSpPr>
          <p:cNvPr id="13" name="íşľîďe">
            <a:extLst>
              <a:ext uri="{FF2B5EF4-FFF2-40B4-BE49-F238E27FC236}">
                <a16:creationId xmlns:a16="http://schemas.microsoft.com/office/drawing/2014/main" id="{02922B3C-803E-0214-E2FF-71C599DF3D54}"/>
              </a:ext>
            </a:extLst>
          </p:cNvPr>
          <p:cNvSpPr/>
          <p:nvPr/>
        </p:nvSpPr>
        <p:spPr>
          <a:xfrm>
            <a:off x="783625" y="1250788"/>
            <a:ext cx="426334" cy="424614"/>
          </a:xfrm>
          <a:prstGeom prst="rect">
            <a:avLst/>
          </a:prstGeom>
          <a:solidFill>
            <a:srgbClr val="C6341D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sz="2000" b="1" dirty="0"/>
              <a:t>2</a:t>
            </a:r>
            <a:endParaRPr sz="20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5BBF793-ED97-61A1-8AF0-EB4C4F72E2C6}"/>
              </a:ext>
            </a:extLst>
          </p:cNvPr>
          <p:cNvSpPr txBox="1"/>
          <p:nvPr/>
        </p:nvSpPr>
        <p:spPr>
          <a:xfrm>
            <a:off x="1339762" y="1989738"/>
            <a:ext cx="8006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推动院聘外籍教师工作由教学支撑向学科共建转变。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EFF6F2E9-C2E0-CDCD-8B64-D21AE87AB957}"/>
              </a:ext>
            </a:extLst>
          </p:cNvPr>
          <p:cNvCxnSpPr>
            <a:cxnSpLocks/>
          </p:cNvCxnSpPr>
          <p:nvPr/>
        </p:nvCxnSpPr>
        <p:spPr>
          <a:xfrm>
            <a:off x="1323702" y="2385473"/>
            <a:ext cx="7278760" cy="0"/>
          </a:xfrm>
          <a:prstGeom prst="line">
            <a:avLst/>
          </a:prstGeom>
          <a:ln>
            <a:solidFill>
              <a:srgbClr val="BE010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5D358505-C613-AE34-A0DA-719AEE7486E0}"/>
              </a:ext>
            </a:extLst>
          </p:cNvPr>
          <p:cNvCxnSpPr/>
          <p:nvPr/>
        </p:nvCxnSpPr>
        <p:spPr>
          <a:xfrm>
            <a:off x="1307640" y="2007219"/>
            <a:ext cx="0" cy="369332"/>
          </a:xfrm>
          <a:prstGeom prst="line">
            <a:avLst/>
          </a:prstGeom>
          <a:ln w="19050">
            <a:solidFill>
              <a:srgbClr val="BE010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63FCC788-43E1-3092-AAAF-69420A05C204}"/>
              </a:ext>
            </a:extLst>
          </p:cNvPr>
          <p:cNvSpPr txBox="1"/>
          <p:nvPr/>
        </p:nvSpPr>
        <p:spPr>
          <a:xfrm>
            <a:off x="1569326" y="2717402"/>
            <a:ext cx="10004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</a:rPr>
              <a:t>一、</a:t>
            </a:r>
            <a:r>
              <a:rPr lang="zh-CN" altLang="en-US" dirty="0"/>
              <a:t>在保障教学质量基础上，明确提升学术产出要求。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0957641-04C6-AC06-6C82-2090FCF885D3}"/>
              </a:ext>
            </a:extLst>
          </p:cNvPr>
          <p:cNvSpPr txBox="1"/>
          <p:nvPr/>
        </p:nvSpPr>
        <p:spPr>
          <a:xfrm>
            <a:off x="1569326" y="3378409"/>
            <a:ext cx="10004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</a:rPr>
              <a:t>二、</a:t>
            </a:r>
            <a:r>
              <a:rPr lang="zh-CN" altLang="en-US" dirty="0"/>
              <a:t>鼓励各系</a:t>
            </a:r>
            <a:r>
              <a:rPr lang="en-US" altLang="zh-CN" dirty="0"/>
              <a:t>/</a:t>
            </a:r>
            <a:r>
              <a:rPr lang="zh-CN" altLang="en-US" dirty="0"/>
              <a:t>教研室主动利用外籍教师资源，开展实质性科研合作。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DDEAABE-35DA-245E-96B9-6091E1090218}"/>
              </a:ext>
            </a:extLst>
          </p:cNvPr>
          <p:cNvSpPr txBox="1"/>
          <p:nvPr/>
        </p:nvSpPr>
        <p:spPr>
          <a:xfrm>
            <a:off x="1569326" y="4039416"/>
            <a:ext cx="10004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</a:rPr>
              <a:t>三、</a:t>
            </a:r>
            <a:r>
              <a:rPr lang="zh-CN" altLang="en-US" dirty="0"/>
              <a:t>支持外籍教师发表高水平论文，扩大学术影响。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1671214-B5F2-578A-4924-32DB46BBB72E}"/>
              </a:ext>
            </a:extLst>
          </p:cNvPr>
          <p:cNvSpPr txBox="1"/>
          <p:nvPr/>
        </p:nvSpPr>
        <p:spPr>
          <a:xfrm>
            <a:off x="1569326" y="4700423"/>
            <a:ext cx="10004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</a:rPr>
              <a:t>四、</a:t>
            </a:r>
            <a:r>
              <a:rPr lang="zh-CN" altLang="en-US" dirty="0"/>
              <a:t>鼓励指导学生竞赛、开设讲座等，全方位参与人才培养。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06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339763" y="189036"/>
            <a:ext cx="10852237" cy="648000"/>
          </a:xfrm>
        </p:spPr>
        <p:txBody>
          <a:bodyPr/>
          <a:lstStyle/>
          <a:p>
            <a:r>
              <a:rPr lang="zh-CN" altLang="en-US" dirty="0"/>
              <a:t>关键须知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EB4677E-D3F9-9E0A-05BA-C6F72ED372FA}"/>
              </a:ext>
            </a:extLst>
          </p:cNvPr>
          <p:cNvSpPr txBox="1"/>
          <p:nvPr/>
        </p:nvSpPr>
        <p:spPr>
          <a:xfrm>
            <a:off x="669882" y="-107376"/>
            <a:ext cx="653821" cy="1240825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zh-CN" sz="3500" b="1" dirty="0">
                <a:solidFill>
                  <a:srgbClr val="FFFAC2"/>
                </a:solidFill>
                <a:latin typeface="Impact" panose="020B0806030902050204" pitchFamily="34" charset="0"/>
              </a:rPr>
              <a:t>03</a:t>
            </a:r>
            <a:endParaRPr lang="zh-CN" altLang="en-US" sz="3500" b="1" dirty="0">
              <a:solidFill>
                <a:srgbClr val="FFFAC2"/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084A06F-5FAF-453A-0867-6C170DDE422E}"/>
              </a:ext>
            </a:extLst>
          </p:cNvPr>
          <p:cNvSpPr txBox="1"/>
          <p:nvPr/>
        </p:nvSpPr>
        <p:spPr>
          <a:xfrm>
            <a:off x="1339762" y="1280712"/>
            <a:ext cx="2743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涉外活动</a:t>
            </a:r>
          </a:p>
        </p:txBody>
      </p:sp>
      <p:sp>
        <p:nvSpPr>
          <p:cNvPr id="13" name="íşľîďe">
            <a:extLst>
              <a:ext uri="{FF2B5EF4-FFF2-40B4-BE49-F238E27FC236}">
                <a16:creationId xmlns:a16="http://schemas.microsoft.com/office/drawing/2014/main" id="{02922B3C-803E-0214-E2FF-71C599DF3D54}"/>
              </a:ext>
            </a:extLst>
          </p:cNvPr>
          <p:cNvSpPr/>
          <p:nvPr/>
        </p:nvSpPr>
        <p:spPr>
          <a:xfrm>
            <a:off x="783625" y="1250788"/>
            <a:ext cx="426334" cy="424614"/>
          </a:xfrm>
          <a:prstGeom prst="rect">
            <a:avLst/>
          </a:prstGeom>
          <a:solidFill>
            <a:srgbClr val="C6341D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sz="2000" b="1" dirty="0"/>
              <a:t>1</a:t>
            </a:r>
            <a:endParaRPr sz="2000" b="1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03D80A4-636E-0402-6052-B6B7808282D5}"/>
              </a:ext>
            </a:extLst>
          </p:cNvPr>
          <p:cNvSpPr txBox="1"/>
          <p:nvPr/>
        </p:nvSpPr>
        <p:spPr>
          <a:xfrm>
            <a:off x="9653120" y="1650044"/>
            <a:ext cx="677108" cy="4450077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BE01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 部 沟 通  请 勿 拍 照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C0C9DF5-C833-D60C-7EDC-A4A60B1F95AF}"/>
              </a:ext>
            </a:extLst>
          </p:cNvPr>
          <p:cNvSpPr/>
          <p:nvPr/>
        </p:nvSpPr>
        <p:spPr>
          <a:xfrm>
            <a:off x="1323703" y="1869205"/>
            <a:ext cx="7811588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涉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境外非政府组织（</a:t>
            </a:r>
            <a:r>
              <a:rPr lang="en-US" altLang="zh-CN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NGO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活动：一律请提前单独咨询外事办，参照上级部门相关规定进行申报。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（注：学校、研究机构、学术组织不涉及）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8B0BA36-B5E8-7E21-C26D-F20208F33B86}"/>
              </a:ext>
            </a:extLst>
          </p:cNvPr>
          <p:cNvSpPr/>
          <p:nvPr/>
        </p:nvSpPr>
        <p:spPr>
          <a:xfrm>
            <a:off x="1307640" y="3699682"/>
            <a:ext cx="7811588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涉各国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驻华使领馆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交流及活动：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提前</a:t>
            </a:r>
            <a:r>
              <a:rPr lang="en-US" altLang="zh-CN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周</a:t>
            </a:r>
            <a:r>
              <a:rPr lang="en-US" altLang="zh-CN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~5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周（不含节假日）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联系外事办，启动申请报备手续。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FA90709-EF22-B956-FC12-1C5532DA23F0}"/>
              </a:ext>
            </a:extLst>
          </p:cNvPr>
          <p:cNvSpPr/>
          <p:nvPr/>
        </p:nvSpPr>
        <p:spPr>
          <a:xfrm>
            <a:off x="1307640" y="4988795"/>
            <a:ext cx="7811588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涉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境外媒体采访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：请遵循学校宣传部有关规定，及时请示。（注：包含任何形式的采访，如电子邮件、电话访谈等）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842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339763" y="189036"/>
            <a:ext cx="10852237" cy="648000"/>
          </a:xfrm>
        </p:spPr>
        <p:txBody>
          <a:bodyPr/>
          <a:lstStyle/>
          <a:p>
            <a:r>
              <a:rPr lang="zh-CN" altLang="en-US" dirty="0"/>
              <a:t>关键须知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EB4677E-D3F9-9E0A-05BA-C6F72ED372FA}"/>
              </a:ext>
            </a:extLst>
          </p:cNvPr>
          <p:cNvSpPr txBox="1"/>
          <p:nvPr/>
        </p:nvSpPr>
        <p:spPr>
          <a:xfrm>
            <a:off x="669882" y="-107376"/>
            <a:ext cx="653821" cy="1240825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zh-CN" sz="3500" b="1" dirty="0">
                <a:solidFill>
                  <a:srgbClr val="FFFAC2"/>
                </a:solidFill>
                <a:latin typeface="Impact" panose="020B0806030902050204" pitchFamily="34" charset="0"/>
              </a:rPr>
              <a:t>03</a:t>
            </a:r>
            <a:endParaRPr lang="zh-CN" altLang="en-US" sz="3500" b="1" dirty="0">
              <a:solidFill>
                <a:srgbClr val="FFFAC2"/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084A06F-5FAF-453A-0867-6C170DDE422E}"/>
              </a:ext>
            </a:extLst>
          </p:cNvPr>
          <p:cNvSpPr txBox="1"/>
          <p:nvPr/>
        </p:nvSpPr>
        <p:spPr>
          <a:xfrm>
            <a:off x="1339762" y="1280712"/>
            <a:ext cx="2743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会议申报：国际会议</a:t>
            </a:r>
          </a:p>
        </p:txBody>
      </p:sp>
      <p:sp>
        <p:nvSpPr>
          <p:cNvPr id="13" name="íşľîďe">
            <a:extLst>
              <a:ext uri="{FF2B5EF4-FFF2-40B4-BE49-F238E27FC236}">
                <a16:creationId xmlns:a16="http://schemas.microsoft.com/office/drawing/2014/main" id="{02922B3C-803E-0214-E2FF-71C599DF3D54}"/>
              </a:ext>
            </a:extLst>
          </p:cNvPr>
          <p:cNvSpPr/>
          <p:nvPr/>
        </p:nvSpPr>
        <p:spPr>
          <a:xfrm>
            <a:off x="783625" y="1250788"/>
            <a:ext cx="426334" cy="424614"/>
          </a:xfrm>
          <a:prstGeom prst="rect">
            <a:avLst/>
          </a:prstGeom>
          <a:solidFill>
            <a:srgbClr val="C6341D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sz="2000" b="1" dirty="0"/>
              <a:t>2</a:t>
            </a:r>
            <a:endParaRPr sz="2000" b="1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249428D-2838-ED50-E3B0-5ACBBB958079}"/>
              </a:ext>
            </a:extLst>
          </p:cNvPr>
          <p:cNvSpPr/>
          <p:nvPr/>
        </p:nvSpPr>
        <p:spPr>
          <a:xfrm>
            <a:off x="1219606" y="1713491"/>
            <a:ext cx="8150818" cy="2095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国际会议定义：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国际会议指在我国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境内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，我方主办、承办、协办的、与会者来自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三个及三个以上国家和地区（不含港、澳、台地区）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的会议、论坛和研讨会等。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双边会议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也应参照国际会议的管理规定进行申报。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拜会、评审会、内部会、庆典活动不作为国际会议。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35A3D4C-FEE1-01A5-56CF-7D00CB97AF28}"/>
              </a:ext>
            </a:extLst>
          </p:cNvPr>
          <p:cNvSpPr/>
          <p:nvPr/>
        </p:nvSpPr>
        <p:spPr>
          <a:xfrm>
            <a:off x="1219605" y="4739749"/>
            <a:ext cx="6754988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会议如涉及在线举办：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提前做好申报。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在线会议室需安排专人管理，做好会议讨论发言的把控。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F39F786-2174-F099-3393-DE366FE7AD9B}"/>
              </a:ext>
            </a:extLst>
          </p:cNvPr>
          <p:cNvSpPr/>
          <p:nvPr/>
        </p:nvSpPr>
        <p:spPr>
          <a:xfrm>
            <a:off x="1209959" y="4044953"/>
            <a:ext cx="10284416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建议至少提前</a:t>
            </a:r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个月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进行会议申报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2497AF-508E-6F22-2A92-47C6F1C4F022}"/>
              </a:ext>
            </a:extLst>
          </p:cNvPr>
          <p:cNvSpPr txBox="1"/>
          <p:nvPr/>
        </p:nvSpPr>
        <p:spPr>
          <a:xfrm>
            <a:off x="9653120" y="1650044"/>
            <a:ext cx="677108" cy="4450077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BE01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 部 沟 通  请 勿 拍 照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86318AFB-EC3D-EB16-FCB0-EADFA521ED6F}"/>
              </a:ext>
            </a:extLst>
          </p:cNvPr>
          <p:cNvCxnSpPr>
            <a:cxnSpLocks/>
          </p:cNvCxnSpPr>
          <p:nvPr/>
        </p:nvCxnSpPr>
        <p:spPr>
          <a:xfrm>
            <a:off x="2490649" y="1623148"/>
            <a:ext cx="1088572" cy="0"/>
          </a:xfrm>
          <a:prstGeom prst="line">
            <a:avLst/>
          </a:prstGeom>
          <a:ln>
            <a:solidFill>
              <a:srgbClr val="BE010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37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339763" y="189036"/>
            <a:ext cx="10852237" cy="648000"/>
          </a:xfrm>
        </p:spPr>
        <p:txBody>
          <a:bodyPr/>
          <a:lstStyle/>
          <a:p>
            <a:r>
              <a:rPr lang="zh-CN" altLang="en-US" dirty="0"/>
              <a:t>关键须知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EB4677E-D3F9-9E0A-05BA-C6F72ED372FA}"/>
              </a:ext>
            </a:extLst>
          </p:cNvPr>
          <p:cNvSpPr txBox="1"/>
          <p:nvPr/>
        </p:nvSpPr>
        <p:spPr>
          <a:xfrm>
            <a:off x="669882" y="-107376"/>
            <a:ext cx="653821" cy="1240825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zh-CN" sz="3500" b="1" dirty="0">
                <a:solidFill>
                  <a:srgbClr val="FFFAC2"/>
                </a:solidFill>
                <a:latin typeface="Impact" panose="020B0806030902050204" pitchFamily="34" charset="0"/>
              </a:rPr>
              <a:t>03</a:t>
            </a:r>
            <a:endParaRPr lang="zh-CN" altLang="en-US" sz="3500" b="1" dirty="0">
              <a:solidFill>
                <a:srgbClr val="FFFAC2"/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084A06F-5FAF-453A-0867-6C170DDE422E}"/>
              </a:ext>
            </a:extLst>
          </p:cNvPr>
          <p:cNvSpPr txBox="1"/>
          <p:nvPr/>
        </p:nvSpPr>
        <p:spPr>
          <a:xfrm>
            <a:off x="1339762" y="1280712"/>
            <a:ext cx="2743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会议申报：涉港澳台会议</a:t>
            </a:r>
          </a:p>
        </p:txBody>
      </p:sp>
      <p:sp>
        <p:nvSpPr>
          <p:cNvPr id="13" name="íşľîďe">
            <a:extLst>
              <a:ext uri="{FF2B5EF4-FFF2-40B4-BE49-F238E27FC236}">
                <a16:creationId xmlns:a16="http://schemas.microsoft.com/office/drawing/2014/main" id="{02922B3C-803E-0214-E2FF-71C599DF3D54}"/>
              </a:ext>
            </a:extLst>
          </p:cNvPr>
          <p:cNvSpPr/>
          <p:nvPr/>
        </p:nvSpPr>
        <p:spPr>
          <a:xfrm>
            <a:off x="783625" y="1250788"/>
            <a:ext cx="426334" cy="424614"/>
          </a:xfrm>
          <a:prstGeom prst="rect">
            <a:avLst/>
          </a:prstGeom>
          <a:solidFill>
            <a:srgbClr val="C6341D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sz="2000" b="1" dirty="0"/>
              <a:t>2</a:t>
            </a:r>
            <a:endParaRPr sz="20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2497AF-508E-6F22-2A92-47C6F1C4F022}"/>
              </a:ext>
            </a:extLst>
          </p:cNvPr>
          <p:cNvSpPr txBox="1"/>
          <p:nvPr/>
        </p:nvSpPr>
        <p:spPr>
          <a:xfrm>
            <a:off x="9653120" y="1650044"/>
            <a:ext cx="677108" cy="4450077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BE01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 部 沟 通  请 勿 拍 照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936EE32-D219-8758-D490-7C9E40B7685D}"/>
              </a:ext>
            </a:extLst>
          </p:cNvPr>
          <p:cNvSpPr/>
          <p:nvPr/>
        </p:nvSpPr>
        <p:spPr>
          <a:xfrm>
            <a:off x="1323703" y="2093720"/>
            <a:ext cx="67549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范围：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在境内举办、合办或承办，与会代表涉及港澳台三地人员的会议（论坛、研讨会等）。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409665D-CA00-9522-9D4B-A22AD4E518D7}"/>
              </a:ext>
            </a:extLst>
          </p:cNvPr>
          <p:cNvSpPr/>
          <p:nvPr/>
        </p:nvSpPr>
        <p:spPr>
          <a:xfrm>
            <a:off x="1347149" y="3863983"/>
            <a:ext cx="67549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申报：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在会议前至少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个月启动申报，具体请参考北京大学国际合作部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港澳台办公室网站有关说明。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1C62542D-FAC4-506A-FD83-BFDB979C5BFF}"/>
              </a:ext>
            </a:extLst>
          </p:cNvPr>
          <p:cNvCxnSpPr>
            <a:cxnSpLocks/>
          </p:cNvCxnSpPr>
          <p:nvPr/>
        </p:nvCxnSpPr>
        <p:spPr>
          <a:xfrm>
            <a:off x="2490649" y="1623148"/>
            <a:ext cx="1593078" cy="0"/>
          </a:xfrm>
          <a:prstGeom prst="line">
            <a:avLst/>
          </a:prstGeom>
          <a:ln>
            <a:solidFill>
              <a:srgbClr val="BE010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956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339763" y="189036"/>
            <a:ext cx="10852237" cy="648000"/>
          </a:xfrm>
        </p:spPr>
        <p:txBody>
          <a:bodyPr/>
          <a:lstStyle/>
          <a:p>
            <a:r>
              <a:rPr lang="zh-CN" altLang="en-US" dirty="0"/>
              <a:t>关键须知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EB4677E-D3F9-9E0A-05BA-C6F72ED372FA}"/>
              </a:ext>
            </a:extLst>
          </p:cNvPr>
          <p:cNvSpPr txBox="1"/>
          <p:nvPr/>
        </p:nvSpPr>
        <p:spPr>
          <a:xfrm>
            <a:off x="669882" y="-107376"/>
            <a:ext cx="653821" cy="1240825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en-US" altLang="zh-CN" sz="3500" b="1" dirty="0">
                <a:solidFill>
                  <a:srgbClr val="FFFAC2"/>
                </a:solidFill>
                <a:latin typeface="Impact" panose="020B0806030902050204" pitchFamily="34" charset="0"/>
              </a:rPr>
              <a:t>03</a:t>
            </a:r>
            <a:endParaRPr lang="zh-CN" altLang="en-US" sz="3500" b="1" dirty="0">
              <a:solidFill>
                <a:srgbClr val="FFFAC2"/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084A06F-5FAF-453A-0867-6C170DDE422E}"/>
              </a:ext>
            </a:extLst>
          </p:cNvPr>
          <p:cNvSpPr txBox="1"/>
          <p:nvPr/>
        </p:nvSpPr>
        <p:spPr>
          <a:xfrm>
            <a:off x="1339762" y="1280712"/>
            <a:ext cx="2743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出访总结</a:t>
            </a:r>
          </a:p>
        </p:txBody>
      </p:sp>
      <p:sp>
        <p:nvSpPr>
          <p:cNvPr id="13" name="íşľîďe">
            <a:extLst>
              <a:ext uri="{FF2B5EF4-FFF2-40B4-BE49-F238E27FC236}">
                <a16:creationId xmlns:a16="http://schemas.microsoft.com/office/drawing/2014/main" id="{02922B3C-803E-0214-E2FF-71C599DF3D54}"/>
              </a:ext>
            </a:extLst>
          </p:cNvPr>
          <p:cNvSpPr/>
          <p:nvPr/>
        </p:nvSpPr>
        <p:spPr>
          <a:xfrm>
            <a:off x="783625" y="1250788"/>
            <a:ext cx="426334" cy="424614"/>
          </a:xfrm>
          <a:prstGeom prst="rect">
            <a:avLst/>
          </a:prstGeom>
          <a:solidFill>
            <a:srgbClr val="C6341D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sz="2000" b="1" dirty="0"/>
              <a:t>3</a:t>
            </a:r>
            <a:endParaRPr sz="20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2497AF-508E-6F22-2A92-47C6F1C4F022}"/>
              </a:ext>
            </a:extLst>
          </p:cNvPr>
          <p:cNvSpPr txBox="1"/>
          <p:nvPr/>
        </p:nvSpPr>
        <p:spPr>
          <a:xfrm>
            <a:off x="9653120" y="1650044"/>
            <a:ext cx="677108" cy="4450077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BE01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 部 沟 通  请 勿 拍 照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936EE32-D219-8758-D490-7C9E40B7685D}"/>
              </a:ext>
            </a:extLst>
          </p:cNvPr>
          <p:cNvSpPr/>
          <p:nvPr/>
        </p:nvSpPr>
        <p:spPr>
          <a:xfrm>
            <a:off x="1339762" y="1815309"/>
            <a:ext cx="6754988" cy="2664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   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2026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日起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因公出访团组（单人出访按“一人成团”）回国后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天内由团组负责人提交：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出访总结报告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出访期间实际日程安排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执行中央八项规定及其实施细则精神报告表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（注：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年出访总结材料已完成收集）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409665D-CA00-9522-9D4B-A22AD4E518D7}"/>
              </a:ext>
            </a:extLst>
          </p:cNvPr>
          <p:cNvSpPr/>
          <p:nvPr/>
        </p:nvSpPr>
        <p:spPr>
          <a:xfrm>
            <a:off x="1323703" y="4733347"/>
            <a:ext cx="6754988" cy="910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关于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2023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~2024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年出访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任务：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由团组负责人于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日前提交出访总结报告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74892A5-4E3C-98EE-3E7C-BB800550CB18}"/>
              </a:ext>
            </a:extLst>
          </p:cNvPr>
          <p:cNvSpPr txBox="1"/>
          <p:nvPr/>
        </p:nvSpPr>
        <p:spPr>
          <a:xfrm>
            <a:off x="4330064" y="6001284"/>
            <a:ext cx="3531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/>
              <a:t>详细说明将于近期发布邮件通知。</a:t>
            </a:r>
          </a:p>
        </p:txBody>
      </p:sp>
      <p:pic>
        <p:nvPicPr>
          <p:cNvPr id="10" name="图形 9" descr="电子邮件 纯色填充">
            <a:extLst>
              <a:ext uri="{FF2B5EF4-FFF2-40B4-BE49-F238E27FC236}">
                <a16:creationId xmlns:a16="http://schemas.microsoft.com/office/drawing/2014/main" id="{BAF53EAD-686C-2DA7-321B-9EE17E933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83727" y="5882638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05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144521" y="4058285"/>
            <a:ext cx="5902960" cy="540385"/>
          </a:xfrm>
          <a:prstGeom prst="rect">
            <a:avLst/>
          </a:prstGeom>
          <a:gradFill>
            <a:gsLst>
              <a:gs pos="100000">
                <a:schemeClr val="accent1">
                  <a:lumMod val="5000"/>
                  <a:lumOff val="95000"/>
                  <a:alpha val="0"/>
                </a:schemeClr>
              </a:gs>
              <a:gs pos="0">
                <a:srgbClr val="F6E198">
                  <a:alpha val="59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占位符 10"/>
          <p:cNvSpPr txBox="1"/>
          <p:nvPr/>
        </p:nvSpPr>
        <p:spPr>
          <a:xfrm>
            <a:off x="3844608" y="4152265"/>
            <a:ext cx="4502785" cy="372110"/>
          </a:xfrm>
          <a:prstGeom prst="rect">
            <a:avLst/>
          </a:prstGeom>
        </p:spPr>
        <p:txBody>
          <a:bodyPr vert="horz" wrap="square" lIns="96435" tIns="48217" rIns="96435" bIns="48217" rtlCol="0" anchor="ctr">
            <a:spAutoFit/>
          </a:bodyPr>
          <a:lstStyle>
            <a:defPPr>
              <a:defRPr lang="zh-CN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kern="1200" dirty="0">
                <a:solidFill>
                  <a:srgbClr val="FBFBFC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2000" dirty="0">
                <a:solidFill>
                  <a:srgbClr val="F5DC92"/>
                </a:solidFill>
                <a:latin typeface="微软雅黑" panose="020B0503020204020204" charset="-122"/>
                <a:ea typeface="微软雅黑" panose="020B0503020204020204" charset="-122"/>
              </a:rPr>
              <a:t>汇报人：</a:t>
            </a:r>
            <a:r>
              <a:rPr lang="zh-CN" altLang="en-US" sz="2000" dirty="0">
                <a:solidFill>
                  <a:srgbClr val="F5DC92"/>
                </a:solidFill>
                <a:latin typeface="微软雅黑" panose="020B0503020204020204" charset="-122"/>
                <a:ea typeface="微软雅黑" panose="020B0503020204020204" charset="-122"/>
              </a:rPr>
              <a:t>付志明</a:t>
            </a:r>
            <a:endParaRPr lang="en-US" altLang="zh-CN" sz="2000" dirty="0">
              <a:solidFill>
                <a:srgbClr val="F5DC9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08" y="4795590"/>
            <a:ext cx="6062641" cy="2205717"/>
          </a:xfrm>
          <a:prstGeom prst="rect">
            <a:avLst/>
          </a:prstGeom>
        </p:spPr>
      </p:pic>
      <p:sp>
        <p:nvSpPr>
          <p:cNvPr id="43" name="Content Placeholder 2"/>
          <p:cNvSpPr txBox="1"/>
          <p:nvPr/>
        </p:nvSpPr>
        <p:spPr>
          <a:xfrm>
            <a:off x="2392045" y="4524375"/>
            <a:ext cx="7408545" cy="5137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216025" fontAlgn="auto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F5DC9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2026</a:t>
            </a:r>
            <a:r>
              <a:rPr lang="zh-CN" altLang="en-US" dirty="0">
                <a:solidFill>
                  <a:srgbClr val="F5DC9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年</a:t>
            </a:r>
            <a:r>
              <a:rPr lang="en-US" altLang="zh-CN" dirty="0">
                <a:solidFill>
                  <a:srgbClr val="F5DC9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1</a:t>
            </a:r>
            <a:r>
              <a:rPr lang="zh-CN" altLang="en-US" dirty="0">
                <a:solidFill>
                  <a:srgbClr val="F5DC9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月</a:t>
            </a:r>
            <a:r>
              <a:rPr lang="en-US" altLang="zh-CN" dirty="0">
                <a:solidFill>
                  <a:srgbClr val="F5DC9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9</a:t>
            </a:r>
            <a:r>
              <a:rPr lang="zh-CN" altLang="en-US" dirty="0">
                <a:solidFill>
                  <a:srgbClr val="F5DC9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日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99465" y="2192020"/>
            <a:ext cx="105924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5400" b="1">
                <a:solidFill>
                  <a:srgbClr val="FFFAC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谢谢大家</a:t>
            </a:r>
          </a:p>
        </p:txBody>
      </p:sp>
      <p:pic>
        <p:nvPicPr>
          <p:cNvPr id="6" name="图片 5" descr="白色学院黑体横版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0710" y="254000"/>
            <a:ext cx="2322830" cy="51816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46956390744532,&quot;left&quot;:109.91521804627732,&quot;top&quot;:178.7652180462773,&quot;width&quot;:706.7847819537226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46956390744532,&quot;left&quot;:109.91521804627732,&quot;top&quot;:178.7652180462773,&quot;width&quot;:706.7847819537226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46956390744532,&quot;left&quot;:109.91521804627732,&quot;top&quot;:178.7652180462773,&quot;width&quot;:706.7847819537226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46956390744532,&quot;left&quot;:109.91521804627732,&quot;top&quot;:178.7652180462773,&quot;width&quot;:706.7847819537226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46956390744532,&quot;left&quot;:109.91521804627732,&quot;top&quot;:178.7652180462773,&quot;width&quot;:706.7847819537226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46956390744532,&quot;left&quot;:109.91521804627732,&quot;top&quot;:178.7652180462773,&quot;width&quot;:706.7847819537226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46956390744532,&quot;left&quot;:109.91521804627732,&quot;top&quot;:178.7652180462773,&quot;width&quot;:706.7847819537226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46956390744532,&quot;left&quot;:109.91521804627732,&quot;top&quot;:178.7652180462773,&quot;width&quot;:706.7847819537226}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46956390744532,&quot;left&quot;:109.91521804627732,&quot;top&quot;:178.7652180462773,&quot;width&quot;:706.7847819537226}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46956390744532,&quot;left&quot;:109.91521804627732,&quot;top&quot;:178.7652180462773,&quot;width&quot;:706.7847819537226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46956390744532,&quot;left&quot;:109.91521804627732,&quot;top&quot;:178.7652180462773,&quot;width&quot;:706.7847819537226}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53.46956390744532,&quot;left&quot;:109.91521804627732,&quot;top&quot;:178.7652180462773,&quot;width&quot;:706.7847819537226}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1304</TotalTime>
  <Words>996</Words>
  <Application>Microsoft Office PowerPoint</Application>
  <PresentationFormat>宽屏</PresentationFormat>
  <Paragraphs>155</Paragraphs>
  <Slides>18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4" baseType="lpstr">
      <vt:lpstr>Impact</vt:lpstr>
      <vt:lpstr>Arial</vt:lpstr>
      <vt:lpstr>微软雅黑</vt:lpstr>
      <vt:lpstr>Wingdings</vt:lpstr>
      <vt:lpstr>微软雅黑 Light</vt:lpstr>
      <vt:lpstr>Office 主题​​</vt:lpstr>
      <vt:lpstr>PowerPoint 演示文稿</vt:lpstr>
      <vt:lpstr>PowerPoint 演示文稿</vt:lpstr>
      <vt:lpstr>国际交流</vt:lpstr>
      <vt:lpstr>PowerPoint 演示文稿</vt:lpstr>
      <vt:lpstr>国际交流</vt:lpstr>
      <vt:lpstr>PowerPoint 演示文稿</vt:lpstr>
      <vt:lpstr>国际交流</vt:lpstr>
      <vt:lpstr>PowerPoint 演示文稿</vt:lpstr>
      <vt:lpstr>国际交流</vt:lpstr>
      <vt:lpstr>国际交流</vt:lpstr>
      <vt:lpstr>人才引智</vt:lpstr>
      <vt:lpstr>人才引智</vt:lpstr>
      <vt:lpstr>人才引智</vt:lpstr>
      <vt:lpstr>关键须知</vt:lpstr>
      <vt:lpstr>关键须知</vt:lpstr>
      <vt:lpstr>关键须知</vt:lpstr>
      <vt:lpstr>关键须知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lenovo</cp:lastModifiedBy>
  <cp:revision>60</cp:revision>
  <dcterms:created xsi:type="dcterms:W3CDTF">2019-06-19T02:08:00Z</dcterms:created>
  <dcterms:modified xsi:type="dcterms:W3CDTF">2026-01-07T07:13:23Z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2052-12.1.0.23542</vt:lpwstr>
  </property>
  <property fmtid="{D5CDD505-2E9C-101B-9397-08002B2CF9AE}" pid="3" name="KSOTemplateUUID">
    <vt:lpwstr>v1.0_mb_ttErUmw9n2psC7M4YDLx5w==</vt:lpwstr>
  </property>
  <property fmtid="{D5CDD505-2E9C-101B-9397-08002B2CF9AE}" pid="4" name="ICV">
    <vt:lpwstr>96C6CE5506244CAFA2E78BB7FD2E8CD0_11</vt:lpwstr>
  </property>
</Properties>
</file>