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heme/theme2.xml" ContentType="application/vnd.openxmlformats-officedocument.theme+xml"/>
  <Override PartName="/ppt/tags/tag11.xml" ContentType="application/vnd.openxmlformats-officedocument.presentationml.tags+xml"/>
  <Override PartName="/ppt/notesSlides/notesSlide1.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5"/>
  </p:notesMasterIdLst>
  <p:sldIdLst>
    <p:sldId id="295" r:id="rId2"/>
    <p:sldId id="257" r:id="rId3"/>
    <p:sldId id="258" r:id="rId4"/>
    <p:sldId id="290" r:id="rId5"/>
    <p:sldId id="285" r:id="rId6"/>
    <p:sldId id="262" r:id="rId7"/>
    <p:sldId id="280" r:id="rId8"/>
    <p:sldId id="299" r:id="rId9"/>
    <p:sldId id="268" r:id="rId10"/>
    <p:sldId id="284" r:id="rId11"/>
    <p:sldId id="300" r:id="rId12"/>
    <p:sldId id="264" r:id="rId13"/>
    <p:sldId id="293" r:id="rId14"/>
  </p:sldIdLst>
  <p:sldSz cx="12192000" cy="6858000"/>
  <p:notesSz cx="6858000" cy="12192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20FEC398-3693-4529-BD4E-AA8B419D9805}">
          <p14:sldIdLst>
            <p14:sldId id="295"/>
            <p14:sldId id="257"/>
            <p14:sldId id="258"/>
            <p14:sldId id="290"/>
            <p14:sldId id="285"/>
            <p14:sldId id="262"/>
            <p14:sldId id="280"/>
            <p14:sldId id="299"/>
            <p14:sldId id="268"/>
            <p14:sldId id="284"/>
            <p14:sldId id="300"/>
            <p14:sldId id="264"/>
            <p14:sldId id="293"/>
          </p14:sldIdLst>
        </p14:section>
        <p14:section name="无标题节" id="{9AF1AA6A-55A5-47FA-B817-B5BBCC50B07E}">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张 晓雁" initials="张"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60" autoAdjust="0"/>
    <p:restoredTop sz="94610"/>
  </p:normalViewPr>
  <p:slideViewPr>
    <p:cSldViewPr snapToGrid="0" snapToObjects="1">
      <p:cViewPr varScale="1">
        <p:scale>
          <a:sx n="97" d="100"/>
          <a:sy n="97" d="100"/>
        </p:scale>
        <p:origin x="29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2A75D99-2AE7-49F1-BB03-59E2BF5579C1}" type="slidenum">
              <a:rPr lang="zh-CN" altLang="en-US" smtClean="0"/>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2A75D99-2AE7-49F1-BB03-59E2BF5579C1}" type="slidenum">
              <a:rPr lang="zh-CN" altLang="en-US" smtClean="0"/>
              <a:t>8</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2A75D99-2AE7-49F1-BB03-59E2BF5579C1}" type="slidenum">
              <a:rPr lang="zh-CN" altLang="en-US" smtClean="0"/>
              <a:t>11</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t>13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Master" Target="../slideMasters/slideMaster1.xml"/><Relationship Id="rId5" Type="http://schemas.openxmlformats.org/officeDocument/2006/relationships/tags" Target="../tags/tag5.xml"/><Relationship Id="rId4"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image" Target="../media/image1.jpe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Master" Target="../slideMasters/slideMaster1.xml"/><Relationship Id="rId5" Type="http://schemas.openxmlformats.org/officeDocument/2006/relationships/tags" Target="../tags/tag10.xml"/><Relationship Id="rId4" Type="http://schemas.openxmlformats.org/officeDocument/2006/relationships/tags" Target="../tags/tag9.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PTIST_MASTER">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669882" y="1296000"/>
            <a:ext cx="10852237" cy="5041355"/>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2026/1/9</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pic>
        <p:nvPicPr>
          <p:cNvPr id="7" name="图片 6" descr="5dac0aca67d14"/>
          <p:cNvPicPr>
            <a:picLocks noChangeAspect="1"/>
          </p:cNvPicPr>
          <p:nvPr userDrawn="1"/>
        </p:nvPicPr>
        <p:blipFill>
          <a:blip r:embed="rId7"/>
          <a:srcRect l="6787" t="1515" r="3984" b="1073"/>
          <a:stretch>
            <a:fillRect/>
          </a:stretch>
        </p:blipFill>
        <p:spPr>
          <a:xfrm>
            <a:off x="-16510" y="-6350"/>
            <a:ext cx="12216130" cy="6869430"/>
          </a:xfrm>
          <a:prstGeom prst="rect">
            <a:avLst/>
          </a:prstGeom>
        </p:spPr>
      </p:pic>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669882" y="2588281"/>
            <a:ext cx="10852237" cy="899167"/>
          </a:xfrm>
        </p:spPr>
        <p:txBody>
          <a:bodyPr lIns="101600" tIns="38100" rIns="25400" bIns="38100" anchor="t" anchorCtr="0">
            <a:noAutofit/>
          </a:bodyPr>
          <a:lstStyle>
            <a:lvl1pPr algn="ctr">
              <a:defRPr sz="5400" b="0" spc="600">
                <a:effectLst>
                  <a:outerShdw blurRad="38100" dist="38100" dir="2700000" algn="tl">
                    <a:srgbClr val="000000">
                      <a:alpha val="43137"/>
                    </a:srgbClr>
                  </a:outerShdw>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2026/1/9</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pic>
        <p:nvPicPr>
          <p:cNvPr id="6" name="图片 5" descr="5dac0aca67d14"/>
          <p:cNvPicPr>
            <a:picLocks noChangeAspect="1"/>
          </p:cNvPicPr>
          <p:nvPr userDrawn="1"/>
        </p:nvPicPr>
        <p:blipFill>
          <a:blip r:embed="rId7"/>
          <a:srcRect l="6787" t="1515" r="3984" b="1073"/>
          <a:stretch>
            <a:fillRect/>
          </a:stretch>
        </p:blipFill>
        <p:spPr>
          <a:xfrm>
            <a:off x="-24130" y="-11430"/>
            <a:ext cx="12216130" cy="6869430"/>
          </a:xfrm>
          <a:prstGeom prst="rect">
            <a:avLst/>
          </a:prstGeom>
        </p:spPr>
      </p:pic>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章节页">
    <p:spTree>
      <p:nvGrpSpPr>
        <p:cNvPr id="1" name=""/>
        <p:cNvGrpSpPr/>
        <p:nvPr/>
      </p:nvGrpSpPr>
      <p:grpSpPr>
        <a:xfrm>
          <a:off x="0" y="0"/>
          <a:ext cx="0" cy="0"/>
          <a:chOff x="0" y="0"/>
          <a:chExt cx="0" cy="0"/>
        </a:xfrm>
      </p:grpSpPr>
      <p:sp>
        <p:nvSpPr>
          <p:cNvPr id="66" name="矩形 65"/>
          <p:cNvSpPr/>
          <p:nvPr userDrawn="1"/>
        </p:nvSpPr>
        <p:spPr>
          <a:xfrm>
            <a:off x="0" y="1764872"/>
            <a:ext cx="12192000" cy="3328257"/>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ea"/>
              <a:sym typeface="+mn-lt"/>
            </a:endParaRPr>
          </a:p>
        </p:txBody>
      </p:sp>
      <p:cxnSp>
        <p:nvCxnSpPr>
          <p:cNvPr id="70" name="直接连接符 69"/>
          <p:cNvCxnSpPr/>
          <p:nvPr/>
        </p:nvCxnSpPr>
        <p:spPr>
          <a:xfrm>
            <a:off x="996403" y="3428999"/>
            <a:ext cx="3773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占位符 3"/>
          <p:cNvSpPr>
            <a:spLocks noGrp="1"/>
          </p:cNvSpPr>
          <p:nvPr userDrawn="1">
            <p:ph type="body" sz="quarter" idx="10" hasCustomPrompt="1"/>
          </p:nvPr>
        </p:nvSpPr>
        <p:spPr>
          <a:xfrm>
            <a:off x="2465501" y="2552244"/>
            <a:ext cx="5716686" cy="707886"/>
          </a:xfrm>
        </p:spPr>
        <p:txBody>
          <a:bodyPr anchor="ctr" anchorCtr="0">
            <a:normAutofit/>
          </a:bodyPr>
          <a:lstStyle>
            <a:lvl1pPr marL="0" indent="0">
              <a:buFontTx/>
              <a:buNone/>
              <a:defRPr kumimoji="0" lang="zh-CN" altLang="en-US" sz="4000" b="1" i="0" u="none" strike="noStrike" kern="1200" cap="none" spc="0" normalizeH="0" baseline="0" dirty="0" smtClean="0">
                <a:ln>
                  <a:noFill/>
                </a:ln>
                <a:solidFill>
                  <a:prstClr val="white"/>
                </a:solidFill>
                <a:effectLst/>
                <a:uLnTx/>
                <a:uFillTx/>
                <a:latin typeface="Arial" panose="020B0604020202020204"/>
                <a:ea typeface="微软雅黑" panose="020B0503020204020204" charset="-122"/>
                <a:cs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t>XX</a:t>
            </a:r>
            <a:endParaRPr lang="zh-CN" altLang="en-US" dirty="0"/>
          </a:p>
        </p:txBody>
      </p:sp>
      <p:sp>
        <p:nvSpPr>
          <p:cNvPr id="127" name="文本占位符 3"/>
          <p:cNvSpPr>
            <a:spLocks noGrp="1"/>
          </p:cNvSpPr>
          <p:nvPr>
            <p:ph type="body" sz="quarter" idx="11" hasCustomPrompt="1"/>
          </p:nvPr>
        </p:nvSpPr>
        <p:spPr>
          <a:xfrm>
            <a:off x="882188" y="3684327"/>
            <a:ext cx="7299999" cy="887667"/>
          </a:xfrm>
        </p:spPr>
        <p:txBody>
          <a:bodyPr>
            <a:noAutofit/>
          </a:bodyPr>
          <a:lstStyle>
            <a:lvl1pPr marL="0" indent="0">
              <a:buFontTx/>
              <a:buNone/>
              <a:defRPr lang="zh-CN" altLang="en-US" sz="4800" b="1" kern="1200" spc="400" dirty="0" smtClean="0">
                <a:solidFill>
                  <a:prstClr val="white"/>
                </a:solidFill>
                <a:latin typeface="Arial" panose="020B0604020202020204"/>
                <a:ea typeface="微软雅黑" panose="020B0503020204020204" charset="-122"/>
                <a:cs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输入标题文本</a:t>
            </a:r>
          </a:p>
        </p:txBody>
      </p:sp>
      <p:pic>
        <p:nvPicPr>
          <p:cNvPr id="128" name="图形 127"/>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863687" y="1559486"/>
            <a:ext cx="5172316" cy="3739027"/>
          </a:xfrm>
          <a:prstGeom prst="rect">
            <a:avLst/>
          </a:prstGeom>
        </p:spPr>
      </p:pic>
      <p:sp>
        <p:nvSpPr>
          <p:cNvPr id="5" name="矩形 4"/>
          <p:cNvSpPr/>
          <p:nvPr userDrawn="1"/>
        </p:nvSpPr>
        <p:spPr>
          <a:xfrm>
            <a:off x="875308" y="2536911"/>
            <a:ext cx="1503040" cy="707886"/>
          </a:xfrm>
          <a:prstGeom prst="rect">
            <a:avLst/>
          </a:prstGeom>
        </p:spPr>
        <p:txBody>
          <a:bodyPr wrap="none">
            <a:spAutoFit/>
          </a:bodyPr>
          <a:lstStyle/>
          <a:p>
            <a:r>
              <a:rPr kumimoji="0" lang="en-US" altLang="zh-CN" sz="4000" b="0" i="0" u="none" strike="noStrike" kern="1200" cap="none" spc="0" normalizeH="0" baseline="0" dirty="0">
                <a:ln>
                  <a:noFill/>
                </a:ln>
                <a:solidFill>
                  <a:prstClr val="white"/>
                </a:solidFill>
                <a:effectLst/>
                <a:uLnTx/>
                <a:uFillTx/>
                <a:latin typeface="Arial" panose="020B0604020202020204"/>
                <a:ea typeface="微软雅黑" panose="020B0503020204020204" charset="-122"/>
                <a:cs typeface="+mn-ea"/>
              </a:rPr>
              <a:t>PART</a:t>
            </a:r>
            <a:endParaRPr kumimoji="0" lang="zh-CN" altLang="en-US" sz="4000" b="0" i="0" u="none" strike="noStrike" kern="1200" cap="none" spc="0" normalizeH="0" baseline="0" dirty="0">
              <a:ln>
                <a:noFill/>
              </a:ln>
              <a:solidFill>
                <a:prstClr val="white"/>
              </a:solidFill>
              <a:effectLst/>
              <a:uLnTx/>
              <a:uFillTx/>
              <a:latin typeface="Arial" panose="020B0604020202020204"/>
              <a:ea typeface="微软雅黑" panose="020B0503020204020204" charset="-122"/>
              <a:cs typeface="+mn-ea"/>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1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tags" Target="../tags/tag24.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tags" Target="../tags/tag23.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5" Type="http://schemas.openxmlformats.org/officeDocument/2006/relationships/image" Target="../media/image5.png"/><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jpe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jpe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jpe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25.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144521" y="4058285"/>
            <a:ext cx="5902960" cy="540385"/>
          </a:xfrm>
          <a:prstGeom prst="rect">
            <a:avLst/>
          </a:prstGeom>
          <a:gradFill>
            <a:gsLst>
              <a:gs pos="100000">
                <a:schemeClr val="accent1">
                  <a:lumMod val="5000"/>
                  <a:lumOff val="95000"/>
                  <a:alpha val="0"/>
                </a:schemeClr>
              </a:gs>
              <a:gs pos="0">
                <a:srgbClr val="F6E198">
                  <a:alpha val="59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占位符 10"/>
          <p:cNvSpPr txBox="1"/>
          <p:nvPr/>
        </p:nvSpPr>
        <p:spPr>
          <a:xfrm>
            <a:off x="3844608" y="4152265"/>
            <a:ext cx="4502785" cy="372110"/>
          </a:xfrm>
          <a:prstGeom prst="rect">
            <a:avLst/>
          </a:prstGeom>
        </p:spPr>
        <p:txBody>
          <a:bodyPr vert="horz" wrap="square" lIns="96435" tIns="48217" rIns="96435" bIns="48217" rtlCol="0" anchor="ctr">
            <a:spAutoFit/>
          </a:bodyPr>
          <a:lstStyle>
            <a:defPPr>
              <a:defRPr lang="zh-CN"/>
            </a:defPPr>
            <a:lvl1pPr marL="0" indent="0" algn="ctr" defTabSz="914400" rtl="0" eaLnBrk="1" latinLnBrk="0" hangingPunct="1">
              <a:lnSpc>
                <a:spcPct val="90000"/>
              </a:lnSpc>
              <a:spcBef>
                <a:spcPct val="0"/>
              </a:spcBef>
              <a:buNone/>
              <a:defRPr lang="zh-CN" altLang="en-US" sz="2800" kern="1200" dirty="0">
                <a:solidFill>
                  <a:srgbClr val="FBFBFC"/>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2000" dirty="0">
                <a:solidFill>
                  <a:srgbClr val="F5DC92"/>
                </a:solidFill>
                <a:latin typeface="微软雅黑" panose="020B0503020204020204" charset="-122"/>
                <a:ea typeface="微软雅黑" panose="020B0503020204020204" charset="-122"/>
              </a:rPr>
              <a:t>汇报人：吴杰伟</a:t>
            </a:r>
            <a:endParaRPr lang="en-US" altLang="zh-CN" sz="2000" dirty="0">
              <a:solidFill>
                <a:srgbClr val="F5DC92"/>
              </a:solidFill>
              <a:latin typeface="微软雅黑" panose="020B0503020204020204" charset="-122"/>
              <a:ea typeface="微软雅黑" panose="020B0503020204020204" charset="-122"/>
            </a:endParaRPr>
          </a:p>
        </p:txBody>
      </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2708" y="4795590"/>
            <a:ext cx="6062641" cy="2205717"/>
          </a:xfrm>
          <a:prstGeom prst="rect">
            <a:avLst/>
          </a:prstGeom>
        </p:spPr>
      </p:pic>
      <p:sp>
        <p:nvSpPr>
          <p:cNvPr id="43" name="Content Placeholder 2"/>
          <p:cNvSpPr txBox="1"/>
          <p:nvPr/>
        </p:nvSpPr>
        <p:spPr>
          <a:xfrm>
            <a:off x="2392045" y="4524375"/>
            <a:ext cx="7408545" cy="5137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ctr" defTabSz="1216025" fontAlgn="auto">
              <a:lnSpc>
                <a:spcPct val="200000"/>
              </a:lnSpc>
              <a:spcBef>
                <a:spcPts val="0"/>
              </a:spcBef>
              <a:buNone/>
            </a:pPr>
            <a:r>
              <a:rPr lang="en-US" dirty="0">
                <a:solidFill>
                  <a:srgbClr val="F5DC92"/>
                </a:solidFill>
                <a:latin typeface="Arial" panose="020B0604020202020204" pitchFamily="34" charset="0"/>
                <a:ea typeface="微软雅黑" panose="020B0503020204020204" charset="-122"/>
                <a:sym typeface="Arial" panose="020B0604020202020204" pitchFamily="34" charset="0"/>
              </a:rPr>
              <a:t>2026</a:t>
            </a:r>
            <a:r>
              <a:rPr lang="zh-CN" altLang="en-US" dirty="0">
                <a:solidFill>
                  <a:srgbClr val="F5DC92"/>
                </a:solidFill>
                <a:latin typeface="Arial" panose="020B0604020202020204" pitchFamily="34" charset="0"/>
                <a:ea typeface="微软雅黑" panose="020B0503020204020204" charset="-122"/>
                <a:sym typeface="Arial" panose="020B0604020202020204" pitchFamily="34" charset="0"/>
              </a:rPr>
              <a:t>年</a:t>
            </a:r>
            <a:r>
              <a:rPr lang="en-US" altLang="zh-CN" dirty="0">
                <a:solidFill>
                  <a:srgbClr val="F5DC92"/>
                </a:solidFill>
                <a:latin typeface="Arial" panose="020B0604020202020204" pitchFamily="34" charset="0"/>
                <a:ea typeface="微软雅黑" panose="020B0503020204020204" charset="-122"/>
                <a:sym typeface="Arial" panose="020B0604020202020204" pitchFamily="34" charset="0"/>
              </a:rPr>
              <a:t>1</a:t>
            </a:r>
            <a:r>
              <a:rPr lang="zh-CN" altLang="en-US" dirty="0">
                <a:solidFill>
                  <a:srgbClr val="F5DC92"/>
                </a:solidFill>
                <a:latin typeface="Arial" panose="020B0604020202020204" pitchFamily="34" charset="0"/>
                <a:ea typeface="微软雅黑" panose="020B0503020204020204" charset="-122"/>
                <a:sym typeface="Arial" panose="020B0604020202020204" pitchFamily="34" charset="0"/>
              </a:rPr>
              <a:t>月</a:t>
            </a:r>
            <a:r>
              <a:rPr lang="en-US" altLang="zh-CN" dirty="0">
                <a:solidFill>
                  <a:srgbClr val="F5DC92"/>
                </a:solidFill>
                <a:latin typeface="Arial" panose="020B0604020202020204" pitchFamily="34" charset="0"/>
                <a:ea typeface="微软雅黑" panose="020B0503020204020204" charset="-122"/>
                <a:sym typeface="Arial" panose="020B0604020202020204" pitchFamily="34" charset="0"/>
              </a:rPr>
              <a:t>9</a:t>
            </a:r>
            <a:r>
              <a:rPr lang="zh-CN" altLang="en-US" dirty="0">
                <a:solidFill>
                  <a:srgbClr val="F5DC92"/>
                </a:solidFill>
                <a:latin typeface="Arial" panose="020B0604020202020204" pitchFamily="34" charset="0"/>
                <a:ea typeface="微软雅黑" panose="020B0503020204020204" charset="-122"/>
                <a:sym typeface="Arial" panose="020B0604020202020204" pitchFamily="34" charset="0"/>
              </a:rPr>
              <a:t>日</a:t>
            </a:r>
          </a:p>
        </p:txBody>
      </p:sp>
      <p:sp>
        <p:nvSpPr>
          <p:cNvPr id="2" name="文本框 1"/>
          <p:cNvSpPr txBox="1"/>
          <p:nvPr/>
        </p:nvSpPr>
        <p:spPr>
          <a:xfrm>
            <a:off x="799465" y="2192020"/>
            <a:ext cx="10592435" cy="1689735"/>
          </a:xfrm>
          <a:prstGeom prst="rect">
            <a:avLst/>
          </a:prstGeom>
          <a:noFill/>
        </p:spPr>
        <p:txBody>
          <a:bodyPr wrap="square" rtlCol="0">
            <a:noAutofit/>
          </a:bodyPr>
          <a:lstStyle/>
          <a:p>
            <a:pPr algn="ctr"/>
            <a:r>
              <a:rPr lang="zh-CN" altLang="en-US" sz="5400" b="1" dirty="0">
                <a:solidFill>
                  <a:srgbClr val="FFFAC2"/>
                </a:solidFill>
                <a:latin typeface="微软雅黑" panose="020B0503020204020204" charset="-122"/>
                <a:ea typeface="微软雅黑" panose="020B0503020204020204" charset="-122"/>
                <a:cs typeface="微软雅黑" panose="020B0503020204020204" charset="-122"/>
              </a:rPr>
              <a:t>图书分馆</a:t>
            </a:r>
          </a:p>
          <a:p>
            <a:pPr algn="ctr"/>
            <a:r>
              <a:rPr lang="en-US" altLang="zh-CN" sz="5400" b="1" dirty="0">
                <a:solidFill>
                  <a:srgbClr val="FFFAC2"/>
                </a:solidFill>
                <a:latin typeface="微软雅黑" panose="020B0503020204020204" charset="-122"/>
                <a:ea typeface="微软雅黑" panose="020B0503020204020204" charset="-122"/>
                <a:cs typeface="微软雅黑" panose="020B0503020204020204" charset="-122"/>
              </a:rPr>
              <a:t>2025</a:t>
            </a:r>
            <a:r>
              <a:rPr lang="zh-CN" altLang="en-US" sz="5400" b="1" dirty="0">
                <a:solidFill>
                  <a:srgbClr val="FFFAC2"/>
                </a:solidFill>
                <a:latin typeface="微软雅黑" panose="020B0503020204020204" charset="-122"/>
                <a:ea typeface="微软雅黑" panose="020B0503020204020204" charset="-122"/>
                <a:cs typeface="微软雅黑" panose="020B0503020204020204" charset="-122"/>
              </a:rPr>
              <a:t>年工作总结</a:t>
            </a:r>
          </a:p>
        </p:txBody>
      </p:sp>
      <p:pic>
        <p:nvPicPr>
          <p:cNvPr id="6" name="图片 5" descr="白色学院黑体横版"/>
          <p:cNvPicPr>
            <a:picLocks noChangeAspect="1"/>
          </p:cNvPicPr>
          <p:nvPr/>
        </p:nvPicPr>
        <p:blipFill>
          <a:blip r:embed="rId5"/>
          <a:stretch>
            <a:fillRect/>
          </a:stretch>
        </p:blipFill>
        <p:spPr>
          <a:xfrm>
            <a:off x="9490710" y="254000"/>
            <a:ext cx="2322830" cy="518160"/>
          </a:xfrm>
          <a:prstGeom prst="rect">
            <a:avLst/>
          </a:prstGeom>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303915" y="254000"/>
            <a:ext cx="2838450" cy="1106805"/>
          </a:xfrm>
          <a:prstGeom prst="rect">
            <a:avLst/>
          </a:prstGeom>
          <a:noFill/>
          <a:effectLst>
            <a:outerShdw blurRad="63500" dist="50800" dir="5400000" sx="99000" sy="99000" algn="ctr" rotWithShape="0">
              <a:srgbClr val="FFFAC2">
                <a:alpha val="51000"/>
              </a:srgbClr>
            </a:outerShdw>
          </a:effectLst>
        </p:spPr>
        <p:txBody>
          <a:bodyPr wrap="square" rtlCol="0">
            <a:spAutoFit/>
          </a:bodyPr>
          <a:lstStyle/>
          <a:p>
            <a:pPr algn="ctr"/>
            <a:r>
              <a:rPr lang="zh-CN" altLang="en-US" sz="6600" b="1" dirty="0">
                <a:gradFill>
                  <a:gsLst>
                    <a:gs pos="0">
                      <a:srgbClr val="E2905F"/>
                    </a:gs>
                    <a:gs pos="100000">
                      <a:srgbClr val="FFFAC2"/>
                    </a:gs>
                  </a:gsLst>
                  <a:lin ang="16200000" scaled="0"/>
                </a:gradFill>
                <a:latin typeface="微软雅黑" panose="020B0503020204020204" charset="-122"/>
                <a:ea typeface="微软雅黑" panose="020B0503020204020204" charset="-122"/>
                <a:cs typeface="微软雅黑" panose="020B0503020204020204" charset="-122"/>
              </a:rPr>
              <a:t>目</a:t>
            </a:r>
            <a:r>
              <a:rPr lang="en-US" altLang="zh-CN" sz="6600" b="1" dirty="0">
                <a:gradFill>
                  <a:gsLst>
                    <a:gs pos="0">
                      <a:srgbClr val="E2905F"/>
                    </a:gs>
                    <a:gs pos="100000">
                      <a:srgbClr val="FFFAC2"/>
                    </a:gs>
                  </a:gsLst>
                  <a:lin ang="16200000" scaled="0"/>
                </a:gradFill>
                <a:latin typeface="微软雅黑" panose="020B0503020204020204" charset="-122"/>
                <a:ea typeface="微软雅黑" panose="020B0503020204020204" charset="-122"/>
                <a:cs typeface="微软雅黑" panose="020B0503020204020204" charset="-122"/>
              </a:rPr>
              <a:t>  </a:t>
            </a:r>
            <a:r>
              <a:rPr lang="zh-CN" altLang="en-US" sz="6600" b="1" dirty="0">
                <a:gradFill>
                  <a:gsLst>
                    <a:gs pos="0">
                      <a:srgbClr val="E2905F"/>
                    </a:gs>
                    <a:gs pos="100000">
                      <a:srgbClr val="FFFAC2"/>
                    </a:gs>
                  </a:gsLst>
                  <a:lin ang="16200000" scaled="0"/>
                </a:gradFill>
                <a:latin typeface="微软雅黑" panose="020B0503020204020204" charset="-122"/>
                <a:ea typeface="微软雅黑" panose="020B0503020204020204" charset="-122"/>
                <a:cs typeface="微软雅黑" panose="020B0503020204020204" charset="-122"/>
              </a:rPr>
              <a:t>录</a:t>
            </a:r>
          </a:p>
        </p:txBody>
      </p:sp>
      <p:grpSp>
        <p:nvGrpSpPr>
          <p:cNvPr id="7" name="组合 6"/>
          <p:cNvGrpSpPr/>
          <p:nvPr/>
        </p:nvGrpSpPr>
        <p:grpSpPr>
          <a:xfrm>
            <a:off x="1367264" y="1675517"/>
            <a:ext cx="4474845" cy="1336040"/>
            <a:chOff x="1501775" y="2390775"/>
            <a:chExt cx="4474845" cy="1336040"/>
          </a:xfrm>
        </p:grpSpPr>
        <p:sp>
          <p:nvSpPr>
            <p:cNvPr id="5" name="弧形 4"/>
            <p:cNvSpPr/>
            <p:nvPr>
              <p:custDataLst>
                <p:tags r:id="rId10"/>
              </p:custDataLst>
            </p:nvPr>
          </p:nvSpPr>
          <p:spPr>
            <a:xfrm>
              <a:off x="1689100" y="2578100"/>
              <a:ext cx="961390" cy="961390"/>
            </a:xfrm>
            <a:prstGeom prst="arc">
              <a:avLst>
                <a:gd name="adj1" fmla="val 2766614"/>
                <a:gd name="adj2" fmla="val 0"/>
              </a:avLst>
            </a:prstGeom>
            <a:ln>
              <a:gradFill>
                <a:gsLst>
                  <a:gs pos="0">
                    <a:srgbClr val="FFFAC2"/>
                  </a:gs>
                  <a:gs pos="86000">
                    <a:srgbClr val="E2905F">
                      <a:alpha val="3000"/>
                    </a:srgbClr>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文本框 10"/>
            <p:cNvSpPr txBox="1"/>
            <p:nvPr>
              <p:custDataLst>
                <p:tags r:id="rId11"/>
              </p:custDataLst>
            </p:nvPr>
          </p:nvSpPr>
          <p:spPr>
            <a:xfrm>
              <a:off x="2854960" y="2654752"/>
              <a:ext cx="3121660" cy="523220"/>
            </a:xfrm>
            <a:prstGeom prst="rect">
              <a:avLst/>
            </a:prstGeom>
            <a:noFill/>
          </p:spPr>
          <p:txBody>
            <a:bodyPr wrap="square" rtlCol="0">
              <a:spAutoFit/>
            </a:bodyPr>
            <a:lstStyle/>
            <a:p>
              <a:pPr algn="l"/>
              <a:r>
                <a:rPr lang="zh-CN" altLang="en-US" sz="2800" b="1" dirty="0">
                  <a:gradFill>
                    <a:gsLst>
                      <a:gs pos="0">
                        <a:srgbClr val="E2905F"/>
                      </a:gs>
                      <a:gs pos="100000">
                        <a:srgbClr val="FFFAC2"/>
                      </a:gs>
                    </a:gsLst>
                    <a:lin ang="16200000" scaled="0"/>
                  </a:gradFill>
                  <a:latin typeface="微软雅黑" panose="020B0503020204020204" charset="-122"/>
                  <a:ea typeface="微软雅黑" panose="020B0503020204020204" charset="-122"/>
                  <a:cs typeface="方正正中黑简体" panose="02000000000000000000" charset="-122"/>
                </a:rPr>
                <a:t>深化读者服务活动</a:t>
              </a:r>
            </a:p>
          </p:txBody>
        </p:sp>
        <p:sp>
          <p:nvSpPr>
            <p:cNvPr id="6" name="文本框 5"/>
            <p:cNvSpPr txBox="1"/>
            <p:nvPr>
              <p:custDataLst>
                <p:tags r:id="rId12"/>
              </p:custDataLst>
            </p:nvPr>
          </p:nvSpPr>
          <p:spPr>
            <a:xfrm>
              <a:off x="1848485" y="2760980"/>
              <a:ext cx="642620" cy="521970"/>
            </a:xfrm>
            <a:prstGeom prst="rect">
              <a:avLst/>
            </a:prstGeom>
            <a:noFill/>
          </p:spPr>
          <p:txBody>
            <a:bodyPr wrap="square" rtlCol="0">
              <a:spAutoFit/>
            </a:bodyPr>
            <a:lstStyle/>
            <a:p>
              <a:pPr algn="l"/>
              <a:r>
                <a:rPr lang="en-US" altLang="zh-CN" sz="2800" b="1">
                  <a:gradFill>
                    <a:gsLst>
                      <a:gs pos="0">
                        <a:srgbClr val="E2905F"/>
                      </a:gs>
                      <a:gs pos="100000">
                        <a:srgbClr val="FFFAC2"/>
                      </a:gs>
                    </a:gsLst>
                    <a:lin ang="16200000" scaled="0"/>
                  </a:gradFill>
                  <a:latin typeface="+mj-ea"/>
                  <a:ea typeface="+mj-ea"/>
                  <a:cs typeface="方正正中黑简体" panose="02000000000000000000" charset="-122"/>
                </a:rPr>
                <a:t>01</a:t>
              </a:r>
            </a:p>
          </p:txBody>
        </p:sp>
        <p:sp>
          <p:nvSpPr>
            <p:cNvPr id="8" name="弧形 7"/>
            <p:cNvSpPr/>
            <p:nvPr>
              <p:custDataLst>
                <p:tags r:id="rId13"/>
              </p:custDataLst>
            </p:nvPr>
          </p:nvSpPr>
          <p:spPr>
            <a:xfrm rot="10200000">
              <a:off x="1501775" y="2390775"/>
              <a:ext cx="1336040" cy="1336040"/>
            </a:xfrm>
            <a:prstGeom prst="arc">
              <a:avLst>
                <a:gd name="adj1" fmla="val 2766614"/>
                <a:gd name="adj2" fmla="val 0"/>
              </a:avLst>
            </a:prstGeom>
            <a:ln>
              <a:gradFill>
                <a:gsLst>
                  <a:gs pos="0">
                    <a:srgbClr val="FFFAC2"/>
                  </a:gs>
                  <a:gs pos="86000">
                    <a:srgbClr val="E2905F">
                      <a:alpha val="3000"/>
                    </a:srgbClr>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2" name="组合 11"/>
          <p:cNvGrpSpPr/>
          <p:nvPr/>
        </p:nvGrpSpPr>
        <p:grpSpPr>
          <a:xfrm>
            <a:off x="3709779" y="4119245"/>
            <a:ext cx="6206776" cy="1448133"/>
            <a:chOff x="6247130" y="2376170"/>
            <a:chExt cx="6206776" cy="1448133"/>
          </a:xfrm>
        </p:grpSpPr>
        <p:sp>
          <p:nvSpPr>
            <p:cNvPr id="16" name="弧形 15"/>
            <p:cNvSpPr/>
            <p:nvPr>
              <p:custDataLst>
                <p:tags r:id="rId6"/>
              </p:custDataLst>
            </p:nvPr>
          </p:nvSpPr>
          <p:spPr>
            <a:xfrm>
              <a:off x="6434455" y="2563495"/>
              <a:ext cx="961390" cy="961390"/>
            </a:xfrm>
            <a:prstGeom prst="arc">
              <a:avLst>
                <a:gd name="adj1" fmla="val 2766614"/>
                <a:gd name="adj2" fmla="val 0"/>
              </a:avLst>
            </a:prstGeom>
            <a:ln>
              <a:gradFill>
                <a:gsLst>
                  <a:gs pos="0">
                    <a:srgbClr val="FFFAC2"/>
                  </a:gs>
                  <a:gs pos="86000">
                    <a:srgbClr val="E2905F">
                      <a:alpha val="3000"/>
                    </a:srgbClr>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文本框 17"/>
            <p:cNvSpPr txBox="1"/>
            <p:nvPr>
              <p:custDataLst>
                <p:tags r:id="rId7"/>
              </p:custDataLst>
            </p:nvPr>
          </p:nvSpPr>
          <p:spPr>
            <a:xfrm>
              <a:off x="6593840" y="2760980"/>
              <a:ext cx="642620" cy="521970"/>
            </a:xfrm>
            <a:prstGeom prst="rect">
              <a:avLst/>
            </a:prstGeom>
            <a:noFill/>
          </p:spPr>
          <p:txBody>
            <a:bodyPr wrap="square" rtlCol="0">
              <a:spAutoFit/>
            </a:bodyPr>
            <a:lstStyle/>
            <a:p>
              <a:pPr algn="l"/>
              <a:r>
                <a:rPr lang="en-US" altLang="zh-CN" sz="2800" b="1" dirty="0">
                  <a:gradFill>
                    <a:gsLst>
                      <a:gs pos="0">
                        <a:srgbClr val="E2905F"/>
                      </a:gs>
                      <a:gs pos="100000">
                        <a:srgbClr val="FFFAC2"/>
                      </a:gs>
                    </a:gsLst>
                    <a:lin ang="16200000" scaled="0"/>
                  </a:gradFill>
                  <a:latin typeface="+mj-ea"/>
                  <a:ea typeface="+mj-ea"/>
                  <a:cs typeface="方正正中黑简体" panose="02000000000000000000" charset="-122"/>
                </a:rPr>
                <a:t>03</a:t>
              </a:r>
            </a:p>
          </p:txBody>
        </p:sp>
        <p:sp>
          <p:nvSpPr>
            <p:cNvPr id="19" name="弧形 18"/>
            <p:cNvSpPr/>
            <p:nvPr>
              <p:custDataLst>
                <p:tags r:id="rId8"/>
              </p:custDataLst>
            </p:nvPr>
          </p:nvSpPr>
          <p:spPr>
            <a:xfrm rot="10200000">
              <a:off x="6247130" y="2376170"/>
              <a:ext cx="1336040" cy="1336040"/>
            </a:xfrm>
            <a:prstGeom prst="arc">
              <a:avLst>
                <a:gd name="adj1" fmla="val 2766614"/>
                <a:gd name="adj2" fmla="val 0"/>
              </a:avLst>
            </a:prstGeom>
            <a:ln>
              <a:gradFill>
                <a:gsLst>
                  <a:gs pos="0">
                    <a:srgbClr val="FFFAC2"/>
                  </a:gs>
                  <a:gs pos="86000">
                    <a:srgbClr val="E2905F">
                      <a:alpha val="3000"/>
                    </a:srgbClr>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文本框 1"/>
            <p:cNvSpPr txBox="1"/>
            <p:nvPr>
              <p:custDataLst>
                <p:tags r:id="rId9"/>
              </p:custDataLst>
            </p:nvPr>
          </p:nvSpPr>
          <p:spPr>
            <a:xfrm>
              <a:off x="7689022" y="2654752"/>
              <a:ext cx="4764884" cy="1169551"/>
            </a:xfrm>
            <a:prstGeom prst="rect">
              <a:avLst/>
            </a:prstGeom>
            <a:noFill/>
          </p:spPr>
          <p:txBody>
            <a:bodyPr wrap="square" rtlCol="0">
              <a:spAutoFit/>
            </a:bodyPr>
            <a:lstStyle/>
            <a:p>
              <a:pPr algn="l">
                <a:lnSpc>
                  <a:spcPct val="150000"/>
                </a:lnSpc>
              </a:pPr>
              <a:r>
                <a:rPr lang="zh-CN" altLang="en-US" sz="2800" b="1" dirty="0">
                  <a:gradFill>
                    <a:gsLst>
                      <a:gs pos="0">
                        <a:srgbClr val="E2905F"/>
                      </a:gs>
                      <a:gs pos="100000">
                        <a:srgbClr val="FFFAC2"/>
                      </a:gs>
                    </a:gsLst>
                    <a:lin ang="16200000" scaled="0"/>
                  </a:gradFill>
                  <a:latin typeface="微软雅黑" panose="020B0503020204020204" charset="-122"/>
                  <a:ea typeface="微软雅黑" panose="020B0503020204020204" charset="-122"/>
                  <a:cs typeface="方正正中黑简体" panose="02000000000000000000" charset="-122"/>
                </a:rPr>
                <a:t>夯实资源基础 推进特色建设</a:t>
              </a:r>
            </a:p>
            <a:p>
              <a:pPr algn="l"/>
              <a:endParaRPr lang="zh-CN" altLang="en-US" sz="2800" b="1" dirty="0">
                <a:gradFill>
                  <a:gsLst>
                    <a:gs pos="0">
                      <a:srgbClr val="E2905F"/>
                    </a:gs>
                    <a:gs pos="100000">
                      <a:srgbClr val="FFFAC2"/>
                    </a:gs>
                  </a:gsLst>
                  <a:lin ang="16200000" scaled="0"/>
                </a:gradFill>
                <a:latin typeface="微软雅黑" panose="020B0503020204020204" charset="-122"/>
                <a:ea typeface="微软雅黑" panose="020B0503020204020204" charset="-122"/>
                <a:cs typeface="方正正中黑简体" panose="02000000000000000000" charset="-122"/>
              </a:endParaRPr>
            </a:p>
          </p:txBody>
        </p:sp>
      </p:grpSp>
      <p:sp>
        <p:nvSpPr>
          <p:cNvPr id="10" name="弧形 9"/>
          <p:cNvSpPr/>
          <p:nvPr>
            <p:custDataLst>
              <p:tags r:id="rId2"/>
            </p:custDataLst>
          </p:nvPr>
        </p:nvSpPr>
        <p:spPr>
          <a:xfrm>
            <a:off x="2543919" y="3160684"/>
            <a:ext cx="961390" cy="961390"/>
          </a:xfrm>
          <a:prstGeom prst="arc">
            <a:avLst>
              <a:gd name="adj1" fmla="val 2766614"/>
              <a:gd name="adj2" fmla="val 0"/>
            </a:avLst>
          </a:prstGeom>
          <a:ln>
            <a:gradFill>
              <a:gsLst>
                <a:gs pos="0">
                  <a:srgbClr val="FFFAC2"/>
                </a:gs>
                <a:gs pos="86000">
                  <a:srgbClr val="E2905F">
                    <a:alpha val="3000"/>
                  </a:srgbClr>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文本框 12"/>
          <p:cNvSpPr txBox="1"/>
          <p:nvPr>
            <p:custDataLst>
              <p:tags r:id="rId3"/>
            </p:custDataLst>
          </p:nvPr>
        </p:nvSpPr>
        <p:spPr>
          <a:xfrm>
            <a:off x="2703304" y="3358169"/>
            <a:ext cx="642620" cy="521970"/>
          </a:xfrm>
          <a:prstGeom prst="rect">
            <a:avLst/>
          </a:prstGeom>
          <a:noFill/>
        </p:spPr>
        <p:txBody>
          <a:bodyPr wrap="square" rtlCol="0">
            <a:spAutoFit/>
          </a:bodyPr>
          <a:lstStyle/>
          <a:p>
            <a:pPr algn="l"/>
            <a:r>
              <a:rPr lang="en-US" altLang="zh-CN" sz="2800" b="1" dirty="0">
                <a:gradFill>
                  <a:gsLst>
                    <a:gs pos="0">
                      <a:srgbClr val="E2905F"/>
                    </a:gs>
                    <a:gs pos="100000">
                      <a:srgbClr val="FFFAC2"/>
                    </a:gs>
                  </a:gsLst>
                  <a:lin ang="16200000" scaled="0"/>
                </a:gradFill>
                <a:latin typeface="+mj-ea"/>
                <a:ea typeface="+mj-ea"/>
                <a:cs typeface="方正正中黑简体" panose="02000000000000000000" charset="-122"/>
              </a:rPr>
              <a:t>02</a:t>
            </a:r>
          </a:p>
        </p:txBody>
      </p:sp>
      <p:sp>
        <p:nvSpPr>
          <p:cNvPr id="14" name="弧形 13"/>
          <p:cNvSpPr/>
          <p:nvPr>
            <p:custDataLst>
              <p:tags r:id="rId4"/>
            </p:custDataLst>
          </p:nvPr>
        </p:nvSpPr>
        <p:spPr>
          <a:xfrm rot="10200000">
            <a:off x="2356594" y="2973359"/>
            <a:ext cx="1336040" cy="1336040"/>
          </a:xfrm>
          <a:prstGeom prst="arc">
            <a:avLst>
              <a:gd name="adj1" fmla="val 2766614"/>
              <a:gd name="adj2" fmla="val 0"/>
            </a:avLst>
          </a:prstGeom>
          <a:ln>
            <a:gradFill>
              <a:gsLst>
                <a:gs pos="0">
                  <a:srgbClr val="FFFAC2"/>
                </a:gs>
                <a:gs pos="86000">
                  <a:srgbClr val="E2905F">
                    <a:alpha val="3000"/>
                  </a:srgbClr>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 name="文本框 2"/>
          <p:cNvSpPr txBox="1"/>
          <p:nvPr>
            <p:custDataLst>
              <p:tags r:id="rId5"/>
            </p:custDataLst>
          </p:nvPr>
        </p:nvSpPr>
        <p:spPr>
          <a:xfrm>
            <a:off x="3814628" y="3068322"/>
            <a:ext cx="5338601" cy="1169551"/>
          </a:xfrm>
          <a:prstGeom prst="rect">
            <a:avLst/>
          </a:prstGeom>
          <a:noFill/>
        </p:spPr>
        <p:txBody>
          <a:bodyPr wrap="square" rtlCol="0">
            <a:spAutoFit/>
          </a:bodyPr>
          <a:lstStyle/>
          <a:p>
            <a:pPr algn="l">
              <a:lnSpc>
                <a:spcPct val="150000"/>
              </a:lnSpc>
            </a:pPr>
            <a:r>
              <a:rPr lang="zh-CN" altLang="en-US" sz="2800" b="1" dirty="0">
                <a:gradFill>
                  <a:gsLst>
                    <a:gs pos="0">
                      <a:srgbClr val="E2905F"/>
                    </a:gs>
                    <a:gs pos="100000">
                      <a:srgbClr val="FFFAC2"/>
                    </a:gs>
                  </a:gsLst>
                  <a:lin ang="16200000" scaled="0"/>
                </a:gradFill>
                <a:latin typeface="微软雅黑" panose="020B0503020204020204" charset="-122"/>
                <a:ea typeface="微软雅黑" panose="020B0503020204020204" charset="-122"/>
                <a:cs typeface="方正正中黑简体" panose="02000000000000000000" charset="-122"/>
              </a:rPr>
              <a:t>优化空间功能 提升服务体验</a:t>
            </a:r>
          </a:p>
          <a:p>
            <a:pPr algn="l"/>
            <a:endParaRPr lang="en-US" altLang="zh-CN" sz="2800" b="1" dirty="0">
              <a:gradFill>
                <a:gsLst>
                  <a:gs pos="0">
                    <a:srgbClr val="E2905F"/>
                  </a:gs>
                  <a:gs pos="100000">
                    <a:srgbClr val="FFFAC2"/>
                  </a:gs>
                </a:gsLst>
                <a:lin ang="16200000" scaled="0"/>
              </a:gradFill>
              <a:latin typeface="微软雅黑" panose="020B0503020204020204" charset="-122"/>
              <a:ea typeface="微软雅黑" panose="020B0503020204020204" charset="-122"/>
              <a:cs typeface="方正正中黑简体" panose="02000000000000000000" charset="-122"/>
            </a:endParaRPr>
          </a:p>
        </p:txBody>
      </p:sp>
      <p:pic>
        <p:nvPicPr>
          <p:cNvPr id="28" name="图片 27" descr="白色学院黑体横版"/>
          <p:cNvPicPr>
            <a:picLocks noChangeAspect="1"/>
          </p:cNvPicPr>
          <p:nvPr/>
        </p:nvPicPr>
        <p:blipFill>
          <a:blip r:embed="rId15"/>
          <a:stretch>
            <a:fillRect/>
          </a:stretch>
        </p:blipFill>
        <p:spPr>
          <a:xfrm>
            <a:off x="9490710" y="254000"/>
            <a:ext cx="2322830" cy="518160"/>
          </a:xfrm>
          <a:prstGeom prst="rect">
            <a:avLst/>
          </a:prstGeom>
        </p:spPr>
      </p:pic>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1"/>
            <a:ext cx="12192000" cy="6857999"/>
          </a:xfrm>
          <a:prstGeom prst="rect">
            <a:avLst/>
          </a:prstGeom>
        </p:spPr>
      </p:pic>
      <p:sp>
        <p:nvSpPr>
          <p:cNvPr id="13" name="文本占位符 12"/>
          <p:cNvSpPr>
            <a:spLocks noGrp="1"/>
          </p:cNvSpPr>
          <p:nvPr>
            <p:ph type="body" sz="quarter" idx="10"/>
          </p:nvPr>
        </p:nvSpPr>
        <p:spPr>
          <a:xfrm>
            <a:off x="637966" y="690435"/>
            <a:ext cx="5716686" cy="707886"/>
          </a:xfrm>
        </p:spPr>
        <p:txBody>
          <a:bodyPr/>
          <a:lstStyle/>
          <a:p>
            <a:r>
              <a:rPr lang="en-US" altLang="zh-CN" dirty="0">
                <a:sym typeface="Arial" panose="020B0604020202020204" pitchFamily="34" charset="0"/>
              </a:rPr>
              <a:t>PART  01</a:t>
            </a:r>
            <a:endParaRPr lang="zh-CN" altLang="en-US" dirty="0">
              <a:sym typeface="Arial" panose="020B0604020202020204" pitchFamily="34" charset="0"/>
            </a:endParaRPr>
          </a:p>
        </p:txBody>
      </p:sp>
      <p:sp>
        <p:nvSpPr>
          <p:cNvPr id="19" name="文本占位符 18"/>
          <p:cNvSpPr>
            <a:spLocks noGrp="1"/>
          </p:cNvSpPr>
          <p:nvPr>
            <p:ph type="body" sz="quarter" idx="11"/>
          </p:nvPr>
        </p:nvSpPr>
        <p:spPr>
          <a:xfrm>
            <a:off x="637966" y="1729404"/>
            <a:ext cx="7299999" cy="887667"/>
          </a:xfrm>
        </p:spPr>
        <p:txBody>
          <a:bodyPr/>
          <a:lstStyle/>
          <a:p>
            <a:r>
              <a:rPr lang="zh-CN" altLang="en-US" dirty="0">
                <a:sym typeface="Arial" panose="020B0604020202020204" pitchFamily="34" charset="0"/>
              </a:rPr>
              <a:t>深化读者服务活动</a:t>
            </a:r>
          </a:p>
        </p:txBody>
      </p:sp>
      <p:pic>
        <p:nvPicPr>
          <p:cNvPr id="33" name="图片 32"/>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14147" y="2724421"/>
            <a:ext cx="5260154" cy="3412704"/>
          </a:xfrm>
          <a:prstGeom prst="rect">
            <a:avLst/>
          </a:prstGeom>
        </p:spPr>
      </p:pic>
      <p:pic>
        <p:nvPicPr>
          <p:cNvPr id="34" name="图片 33" descr="白色学院黑体横版"/>
          <p:cNvPicPr>
            <a:picLocks noChangeAspect="1"/>
          </p:cNvPicPr>
          <p:nvPr/>
        </p:nvPicPr>
        <p:blipFill>
          <a:blip r:embed="rId6"/>
          <a:stretch>
            <a:fillRect/>
          </a:stretch>
        </p:blipFill>
        <p:spPr>
          <a:xfrm>
            <a:off x="9516836" y="1093470"/>
            <a:ext cx="2322830" cy="5181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476701" y="6025371"/>
            <a:ext cx="6096000" cy="400110"/>
          </a:xfrm>
          <a:prstGeom prst="rect">
            <a:avLst/>
          </a:prstGeom>
          <a:noFill/>
        </p:spPr>
        <p:txBody>
          <a:bodyPr wrap="square">
            <a:spAutoFit/>
          </a:bodyPr>
          <a:lstStyle/>
          <a:p>
            <a:r>
              <a:rPr lang="en-US" altLang="zh-CN" sz="2000" dirty="0">
                <a:effectLst/>
                <a:latin typeface="微软雅黑" panose="020B0503020204020204" charset="-122"/>
                <a:ea typeface="微软雅黑" panose="020B0503020204020204" charset="-122"/>
              </a:rPr>
              <a:t>2025 </a:t>
            </a:r>
            <a:r>
              <a:rPr lang="zh-CN" altLang="en-US" sz="2000" dirty="0">
                <a:effectLst/>
                <a:latin typeface="微软雅黑" panose="020B0503020204020204" charset="-122"/>
                <a:ea typeface="微软雅黑" panose="020B0503020204020204" charset="-122"/>
              </a:rPr>
              <a:t>年 </a:t>
            </a:r>
            <a:r>
              <a:rPr lang="en-US" altLang="zh-CN" sz="2000" dirty="0">
                <a:effectLst/>
                <a:latin typeface="微软雅黑" panose="020B0503020204020204" charset="-122"/>
                <a:ea typeface="微软雅黑" panose="020B0503020204020204" charset="-122"/>
              </a:rPr>
              <a:t>5 </a:t>
            </a:r>
            <a:r>
              <a:rPr lang="zh-CN" altLang="en-US" sz="2000" dirty="0">
                <a:effectLst/>
                <a:latin typeface="微软雅黑" panose="020B0503020204020204" charset="-122"/>
                <a:ea typeface="微软雅黑" panose="020B0503020204020204" charset="-122"/>
              </a:rPr>
              <a:t>月 </a:t>
            </a:r>
            <a:r>
              <a:rPr lang="en-US" altLang="zh-CN" sz="2000" dirty="0">
                <a:effectLst/>
                <a:latin typeface="微软雅黑" panose="020B0503020204020204" charset="-122"/>
                <a:ea typeface="微软雅黑" panose="020B0503020204020204" charset="-122"/>
              </a:rPr>
              <a:t>16 </a:t>
            </a:r>
            <a:r>
              <a:rPr lang="zh-CN" altLang="en-US" sz="2000" dirty="0">
                <a:effectLst/>
                <a:latin typeface="微软雅黑" panose="020B0503020204020204" charset="-122"/>
                <a:ea typeface="微软雅黑" panose="020B0503020204020204" charset="-122"/>
              </a:rPr>
              <a:t>日  </a:t>
            </a:r>
            <a:r>
              <a:rPr lang="zh-CN" altLang="en-US" sz="2000" b="1" dirty="0">
                <a:effectLst/>
                <a:latin typeface="微软雅黑" panose="020B0503020204020204" charset="-122"/>
                <a:ea typeface="微软雅黑" panose="020B0503020204020204" charset="-122"/>
              </a:rPr>
              <a:t>巴特尔教授赠书仪式</a:t>
            </a:r>
            <a:r>
              <a:rPr lang="en-US" altLang="zh-CN" sz="2000" b="1" dirty="0">
                <a:effectLst/>
                <a:latin typeface="微软雅黑" panose="020B0503020204020204" charset="-122"/>
                <a:ea typeface="微软雅黑" panose="020B0503020204020204" charset="-122"/>
              </a:rPr>
              <a:t> </a:t>
            </a:r>
            <a:endParaRPr lang="zh-CN" altLang="en-US" sz="2000" b="1" dirty="0"/>
          </a:p>
        </p:txBody>
      </p:sp>
      <p:pic>
        <p:nvPicPr>
          <p:cNvPr id="5" name="图片 4"/>
          <p:cNvPicPr>
            <a:picLocks noChangeAspect="1"/>
          </p:cNvPicPr>
          <p:nvPr/>
        </p:nvPicPr>
        <p:blipFill>
          <a:blip r:embed="rId2"/>
          <a:stretch>
            <a:fillRect/>
          </a:stretch>
        </p:blipFill>
        <p:spPr>
          <a:xfrm>
            <a:off x="2617392" y="1262231"/>
            <a:ext cx="6955309" cy="4640501"/>
          </a:xfrm>
          <a:prstGeom prst="rect">
            <a:avLst/>
          </a:prstGeom>
        </p:spPr>
      </p:pic>
      <p:grpSp>
        <p:nvGrpSpPr>
          <p:cNvPr id="2" name="组合 1"/>
          <p:cNvGrpSpPr/>
          <p:nvPr/>
        </p:nvGrpSpPr>
        <p:grpSpPr>
          <a:xfrm>
            <a:off x="0" y="0"/>
            <a:ext cx="12288520" cy="1028700"/>
            <a:chOff x="0" y="-1615"/>
            <a:chExt cx="19352" cy="1620"/>
          </a:xfrm>
        </p:grpSpPr>
        <p:pic>
          <p:nvPicPr>
            <p:cNvPr id="4" name="图片 3" descr="40李津-春意嫣然-09"/>
            <p:cNvPicPr>
              <a:picLocks noChangeAspect="1"/>
            </p:cNvPicPr>
            <p:nvPr/>
          </p:nvPicPr>
          <p:blipFill>
            <a:blip r:embed="rId3"/>
            <a:srcRect t="46118"/>
            <a:stretch>
              <a:fillRect/>
            </a:stretch>
          </p:blipFill>
          <p:spPr>
            <a:xfrm>
              <a:off x="14735" y="-1597"/>
              <a:ext cx="4461" cy="1603"/>
            </a:xfrm>
            <a:prstGeom prst="rect">
              <a:avLst/>
            </a:prstGeom>
          </p:spPr>
        </p:pic>
        <p:sp>
          <p:nvSpPr>
            <p:cNvPr id="6" name="矩形 5"/>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7" name="图片 6" descr="白色学院黑体横版"/>
          <p:cNvPicPr>
            <a:picLocks noChangeAspect="1"/>
          </p:cNvPicPr>
          <p:nvPr/>
        </p:nvPicPr>
        <p:blipFill>
          <a:blip r:embed="rId4"/>
          <a:stretch>
            <a:fillRect/>
          </a:stretch>
        </p:blipFill>
        <p:spPr>
          <a:xfrm>
            <a:off x="9490710" y="254000"/>
            <a:ext cx="2322830" cy="518160"/>
          </a:xfrm>
          <a:prstGeom prst="rect">
            <a:avLst/>
          </a:prstGeom>
        </p:spPr>
      </p:pic>
      <p:sp>
        <p:nvSpPr>
          <p:cNvPr id="9" name="矩形 8"/>
          <p:cNvSpPr/>
          <p:nvPr/>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017579" y="5922373"/>
            <a:ext cx="7975600" cy="400110"/>
          </a:xfrm>
          <a:prstGeom prst="rect">
            <a:avLst/>
          </a:prstGeom>
          <a:noFill/>
        </p:spPr>
        <p:txBody>
          <a:bodyPr wrap="square">
            <a:spAutoFit/>
          </a:bodyPr>
          <a:lstStyle/>
          <a:p>
            <a:r>
              <a:rPr lang="en-US" altLang="zh-CN" sz="2000" dirty="0">
                <a:latin typeface="微软雅黑" panose="020B0503020204020204" charset="-122"/>
                <a:ea typeface="微软雅黑" panose="020B0503020204020204" charset="-122"/>
              </a:rPr>
              <a:t>2025</a:t>
            </a:r>
            <a:r>
              <a:rPr lang="zh-CN" altLang="en-US" sz="2000" dirty="0">
                <a:latin typeface="微软雅黑" panose="020B0503020204020204" charset="-122"/>
                <a:ea typeface="微软雅黑" panose="020B0503020204020204" charset="-122"/>
              </a:rPr>
              <a:t>年</a:t>
            </a:r>
            <a:r>
              <a:rPr lang="en-US" altLang="zh-CN" sz="2000" dirty="0">
                <a:latin typeface="微软雅黑" panose="020B0503020204020204" charset="-122"/>
                <a:ea typeface="微软雅黑" panose="020B0503020204020204" charset="-122"/>
              </a:rPr>
              <a:t>10</a:t>
            </a:r>
            <a:r>
              <a:rPr lang="zh-CN" altLang="en-US" sz="2000" dirty="0">
                <a:latin typeface="微软雅黑" panose="020B0503020204020204" charset="-122"/>
                <a:ea typeface="微软雅黑" panose="020B0503020204020204" charset="-122"/>
              </a:rPr>
              <a:t>月</a:t>
            </a:r>
            <a:r>
              <a:rPr lang="en-US" altLang="zh-CN" sz="2000" dirty="0">
                <a:latin typeface="微软雅黑" panose="020B0503020204020204" charset="-122"/>
                <a:ea typeface="微软雅黑" panose="020B0503020204020204" charset="-122"/>
              </a:rPr>
              <a:t>16 </a:t>
            </a:r>
            <a:r>
              <a:rPr lang="zh-CN" altLang="en-US" sz="2000" dirty="0">
                <a:latin typeface="微软雅黑" panose="020B0503020204020204" charset="-122"/>
                <a:ea typeface="微软雅黑" panose="020B0503020204020204" charset="-122"/>
              </a:rPr>
              <a:t>日意大利驻华大使馆</a:t>
            </a:r>
            <a:r>
              <a:rPr lang="zh-CN" altLang="en-US" sz="2000" b="1" dirty="0">
                <a:latin typeface="微软雅黑" panose="020B0503020204020204" charset="-122"/>
                <a:ea typeface="微软雅黑" panose="020B0503020204020204" charset="-122"/>
              </a:rPr>
              <a:t>“意大利图书馆项目”赠书仪式</a:t>
            </a:r>
          </a:p>
        </p:txBody>
      </p:sp>
      <p:pic>
        <p:nvPicPr>
          <p:cNvPr id="5" name="图片 4"/>
          <p:cNvPicPr>
            <a:picLocks noChangeAspect="1"/>
          </p:cNvPicPr>
          <p:nvPr/>
        </p:nvPicPr>
        <p:blipFill>
          <a:blip r:embed="rId2"/>
          <a:stretch>
            <a:fillRect/>
          </a:stretch>
        </p:blipFill>
        <p:spPr>
          <a:xfrm>
            <a:off x="2744998" y="1337666"/>
            <a:ext cx="6520762" cy="4272566"/>
          </a:xfrm>
          <a:prstGeom prst="rect">
            <a:avLst/>
          </a:prstGeom>
        </p:spPr>
      </p:pic>
      <p:grpSp>
        <p:nvGrpSpPr>
          <p:cNvPr id="2" name="组合 1"/>
          <p:cNvGrpSpPr/>
          <p:nvPr/>
        </p:nvGrpSpPr>
        <p:grpSpPr>
          <a:xfrm>
            <a:off x="0" y="0"/>
            <a:ext cx="12288520" cy="1028700"/>
            <a:chOff x="0" y="-1615"/>
            <a:chExt cx="19352" cy="1620"/>
          </a:xfrm>
        </p:grpSpPr>
        <p:pic>
          <p:nvPicPr>
            <p:cNvPr id="3" name="图片 2" descr="40李津-春意嫣然-09"/>
            <p:cNvPicPr>
              <a:picLocks noChangeAspect="1"/>
            </p:cNvPicPr>
            <p:nvPr/>
          </p:nvPicPr>
          <p:blipFill>
            <a:blip r:embed="rId3"/>
            <a:srcRect t="46118"/>
            <a:stretch>
              <a:fillRect/>
            </a:stretch>
          </p:blipFill>
          <p:spPr>
            <a:xfrm>
              <a:off x="14735" y="-1597"/>
              <a:ext cx="4461" cy="1603"/>
            </a:xfrm>
            <a:prstGeom prst="rect">
              <a:avLst/>
            </a:prstGeom>
          </p:spPr>
        </p:pic>
        <p:sp>
          <p:nvSpPr>
            <p:cNvPr id="6" name="矩形 5"/>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7" name="图片 6" descr="白色学院黑体横版"/>
          <p:cNvPicPr>
            <a:picLocks noChangeAspect="1"/>
          </p:cNvPicPr>
          <p:nvPr/>
        </p:nvPicPr>
        <p:blipFill>
          <a:blip r:embed="rId4"/>
          <a:stretch>
            <a:fillRect/>
          </a:stretch>
        </p:blipFill>
        <p:spPr>
          <a:xfrm>
            <a:off x="9490710" y="254000"/>
            <a:ext cx="2322830" cy="518160"/>
          </a:xfrm>
          <a:prstGeom prst="rect">
            <a:avLst/>
          </a:prstGeom>
        </p:spPr>
      </p:pic>
      <p:sp>
        <p:nvSpPr>
          <p:cNvPr id="9" name="矩形 8"/>
          <p:cNvSpPr/>
          <p:nvPr/>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rot="8100000">
            <a:off x="457835" y="315595"/>
            <a:ext cx="525780" cy="525780"/>
          </a:xfrm>
          <a:prstGeom prst="rect">
            <a:avLst/>
          </a:prstGeom>
          <a:noFill/>
        </p:spPr>
        <p:txBody>
          <a:bodyPr wrap="square" lIns="45720" tIns="91440" rIns="91440" bIns="45720" rtlCol="0" anchor="ctr"/>
          <a:lstStyle/>
          <a:p>
            <a:pPr>
              <a:lnSpc>
                <a:spcPct val="100000"/>
              </a:lnSpc>
            </a:pPr>
            <a:endParaRPr lang="en-US" sz="1600" dirty="0"/>
          </a:p>
        </p:txBody>
      </p:sp>
      <p:sp>
        <p:nvSpPr>
          <p:cNvPr id="18" name="Text 16"/>
          <p:cNvSpPr/>
          <p:nvPr/>
        </p:nvSpPr>
        <p:spPr>
          <a:xfrm>
            <a:off x="-16510" y="6572885"/>
            <a:ext cx="12221210" cy="285115"/>
          </a:xfrm>
          <a:prstGeom prst="rect">
            <a:avLst/>
          </a:prstGeom>
          <a:noFill/>
        </p:spPr>
        <p:txBody>
          <a:bodyPr wrap="square" lIns="45720" tIns="91440" rIns="91440" bIns="45720" rtlCol="0" anchor="ctr"/>
          <a:lstStyle/>
          <a:p>
            <a:pPr>
              <a:lnSpc>
                <a:spcPct val="100000"/>
              </a:lnSpc>
            </a:pPr>
            <a:endParaRPr lang="en-US" sz="1600" dirty="0"/>
          </a:p>
        </p:txBody>
      </p:sp>
      <p:sp>
        <p:nvSpPr>
          <p:cNvPr id="19" name="Shape 17"/>
          <p:cNvSpPr/>
          <p:nvPr/>
        </p:nvSpPr>
        <p:spPr>
          <a:xfrm>
            <a:off x="1179266" y="1574482"/>
            <a:ext cx="4509135" cy="4420870"/>
          </a:xfrm>
          <a:prstGeom prst="roundRect">
            <a:avLst>
              <a:gd name="adj" fmla="val 6829"/>
            </a:avLst>
          </a:prstGeom>
          <a:solidFill>
            <a:srgbClr val="C00000"/>
          </a:solidFill>
        </p:spPr>
        <p:txBody>
          <a:bodyPr/>
          <a:lstStyle/>
          <a:p>
            <a:endParaRPr lang="zh-CN" altLang="en-US" dirty="0">
              <a:solidFill>
                <a:srgbClr val="C00000"/>
              </a:solidFill>
            </a:endParaRPr>
          </a:p>
        </p:txBody>
      </p:sp>
      <p:sp>
        <p:nvSpPr>
          <p:cNvPr id="20" name="Text 18"/>
          <p:cNvSpPr/>
          <p:nvPr/>
        </p:nvSpPr>
        <p:spPr>
          <a:xfrm>
            <a:off x="1179266" y="1574482"/>
            <a:ext cx="4509135" cy="4420870"/>
          </a:xfrm>
          <a:prstGeom prst="rect">
            <a:avLst/>
          </a:prstGeom>
          <a:noFill/>
        </p:spPr>
        <p:txBody>
          <a:bodyPr wrap="square" lIns="45720" tIns="91440" rIns="91440" bIns="45720" rtlCol="0" anchor="ctr"/>
          <a:lstStyle/>
          <a:p>
            <a:pPr>
              <a:lnSpc>
                <a:spcPct val="100000"/>
              </a:lnSpc>
            </a:pPr>
            <a:endParaRPr lang="en-US" sz="1600" dirty="0"/>
          </a:p>
        </p:txBody>
      </p:sp>
      <p:pic>
        <p:nvPicPr>
          <p:cNvPr id="21" name="Image 0" descr="https://kimi-img.moonshot.cn/pub/slides/slides_tmpl/image/25-09-04-16:31:09-d2sksje1bb2p4onbqi9g.png"/>
          <p:cNvPicPr>
            <a:picLocks noChangeAspect="1"/>
          </p:cNvPicPr>
          <p:nvPr/>
        </p:nvPicPr>
        <p:blipFill>
          <a:blip r:embed="rId3"/>
          <a:stretch>
            <a:fillRect/>
          </a:stretch>
        </p:blipFill>
        <p:spPr>
          <a:xfrm>
            <a:off x="4288226" y="1698942"/>
            <a:ext cx="1304290" cy="1036320"/>
          </a:xfrm>
          <a:prstGeom prst="rect">
            <a:avLst/>
          </a:prstGeom>
        </p:spPr>
      </p:pic>
      <p:sp>
        <p:nvSpPr>
          <p:cNvPr id="22" name="Shape 19"/>
          <p:cNvSpPr/>
          <p:nvPr/>
        </p:nvSpPr>
        <p:spPr>
          <a:xfrm>
            <a:off x="1363416" y="2579687"/>
            <a:ext cx="4140835" cy="3225800"/>
          </a:xfrm>
          <a:prstGeom prst="roundRect">
            <a:avLst>
              <a:gd name="adj" fmla="val 6829"/>
            </a:avLst>
          </a:prstGeom>
          <a:solidFill>
            <a:srgbClr val="FFFFFF"/>
          </a:solidFill>
        </p:spPr>
      </p:sp>
      <p:sp>
        <p:nvSpPr>
          <p:cNvPr id="23" name="Text 20"/>
          <p:cNvSpPr/>
          <p:nvPr/>
        </p:nvSpPr>
        <p:spPr>
          <a:xfrm>
            <a:off x="1363416" y="2579687"/>
            <a:ext cx="4140835" cy="3225800"/>
          </a:xfrm>
          <a:prstGeom prst="rect">
            <a:avLst/>
          </a:prstGeom>
          <a:noFill/>
        </p:spPr>
        <p:txBody>
          <a:bodyPr wrap="square" lIns="45720" tIns="91440" rIns="91440" bIns="45720" rtlCol="0" anchor="ctr"/>
          <a:lstStyle/>
          <a:p>
            <a:pPr>
              <a:lnSpc>
                <a:spcPct val="100000"/>
              </a:lnSpc>
            </a:pPr>
            <a:endParaRPr lang="en-US" sz="1600" dirty="0"/>
          </a:p>
        </p:txBody>
      </p:sp>
      <p:sp>
        <p:nvSpPr>
          <p:cNvPr id="24" name="Shape 21"/>
          <p:cNvSpPr/>
          <p:nvPr/>
        </p:nvSpPr>
        <p:spPr>
          <a:xfrm>
            <a:off x="6396426" y="1574482"/>
            <a:ext cx="4509135" cy="4420870"/>
          </a:xfrm>
          <a:prstGeom prst="roundRect">
            <a:avLst>
              <a:gd name="adj" fmla="val 6829"/>
            </a:avLst>
          </a:prstGeom>
          <a:solidFill>
            <a:srgbClr val="C00000"/>
          </a:solidFill>
        </p:spPr>
      </p:sp>
      <p:sp>
        <p:nvSpPr>
          <p:cNvPr id="25" name="Text 22"/>
          <p:cNvSpPr/>
          <p:nvPr/>
        </p:nvSpPr>
        <p:spPr>
          <a:xfrm>
            <a:off x="6396426" y="1574482"/>
            <a:ext cx="4509135" cy="4420870"/>
          </a:xfrm>
          <a:prstGeom prst="rect">
            <a:avLst/>
          </a:prstGeom>
          <a:noFill/>
        </p:spPr>
        <p:txBody>
          <a:bodyPr wrap="square" lIns="45720" tIns="91440" rIns="91440" bIns="45720" rtlCol="0" anchor="ctr"/>
          <a:lstStyle/>
          <a:p>
            <a:pPr>
              <a:lnSpc>
                <a:spcPct val="100000"/>
              </a:lnSpc>
            </a:pPr>
            <a:endParaRPr lang="en-US" sz="1600" dirty="0"/>
          </a:p>
        </p:txBody>
      </p:sp>
      <p:pic>
        <p:nvPicPr>
          <p:cNvPr id="26" name="Image 1" descr="https://kimi-img.moonshot.cn/pub/slides/slides_tmpl/image/25-09-04-16:31:09-d2sksje1bb2p4onbqia0.png"/>
          <p:cNvPicPr>
            <a:picLocks noChangeAspect="1"/>
          </p:cNvPicPr>
          <p:nvPr/>
        </p:nvPicPr>
        <p:blipFill>
          <a:blip r:embed="rId4"/>
          <a:stretch>
            <a:fillRect/>
          </a:stretch>
        </p:blipFill>
        <p:spPr>
          <a:xfrm>
            <a:off x="9504116" y="1698942"/>
            <a:ext cx="1304290" cy="1036320"/>
          </a:xfrm>
          <a:prstGeom prst="rect">
            <a:avLst/>
          </a:prstGeom>
        </p:spPr>
      </p:pic>
      <p:sp>
        <p:nvSpPr>
          <p:cNvPr id="27" name="Shape 23"/>
          <p:cNvSpPr/>
          <p:nvPr/>
        </p:nvSpPr>
        <p:spPr>
          <a:xfrm>
            <a:off x="6580576" y="2579687"/>
            <a:ext cx="4140835" cy="3225800"/>
          </a:xfrm>
          <a:prstGeom prst="roundRect">
            <a:avLst>
              <a:gd name="adj" fmla="val 6829"/>
            </a:avLst>
          </a:prstGeom>
          <a:solidFill>
            <a:srgbClr val="FFFFFF"/>
          </a:solidFill>
        </p:spPr>
      </p:sp>
      <p:sp>
        <p:nvSpPr>
          <p:cNvPr id="28" name="Text 24"/>
          <p:cNvSpPr/>
          <p:nvPr/>
        </p:nvSpPr>
        <p:spPr>
          <a:xfrm>
            <a:off x="6580576" y="2579687"/>
            <a:ext cx="4140835" cy="3225800"/>
          </a:xfrm>
          <a:prstGeom prst="rect">
            <a:avLst/>
          </a:prstGeom>
          <a:noFill/>
        </p:spPr>
        <p:txBody>
          <a:bodyPr wrap="square" lIns="45720" tIns="91440" rIns="91440" bIns="45720" rtlCol="0" anchor="ctr"/>
          <a:lstStyle/>
          <a:p>
            <a:pPr>
              <a:lnSpc>
                <a:spcPct val="100000"/>
              </a:lnSpc>
            </a:pPr>
            <a:endParaRPr lang="en-US" sz="1600" dirty="0"/>
          </a:p>
        </p:txBody>
      </p:sp>
      <p:sp>
        <p:nvSpPr>
          <p:cNvPr id="29" name="Text 25"/>
          <p:cNvSpPr/>
          <p:nvPr/>
        </p:nvSpPr>
        <p:spPr>
          <a:xfrm>
            <a:off x="1504386" y="1915954"/>
            <a:ext cx="2902585" cy="707886"/>
          </a:xfrm>
          <a:prstGeom prst="rect">
            <a:avLst/>
          </a:prstGeom>
          <a:noFill/>
        </p:spPr>
        <p:txBody>
          <a:bodyPr wrap="square" lIns="91440" tIns="45720" rIns="91440" bIns="45720" rtlCol="0" anchor="t">
            <a:spAutoFit/>
          </a:bodyPr>
          <a:lstStyle/>
          <a:p>
            <a:r>
              <a:rPr lang="en-US" altLang="zh-CN" sz="2400" b="1" dirty="0" err="1">
                <a:solidFill>
                  <a:srgbClr val="FFFFFF"/>
                </a:solidFill>
                <a:latin typeface="MiSans" pitchFamily="34" charset="0"/>
                <a:ea typeface="MiSans" pitchFamily="34" charset="-122"/>
              </a:rPr>
              <a:t>党纪学习主题书展</a:t>
            </a:r>
            <a:endParaRPr lang="en-US" altLang="zh-CN" sz="2400" b="1" dirty="0">
              <a:solidFill>
                <a:srgbClr val="FFFFFF"/>
              </a:solidFill>
              <a:latin typeface="MiSans" pitchFamily="34" charset="0"/>
              <a:ea typeface="MiSans" pitchFamily="34" charset="-122"/>
            </a:endParaRPr>
          </a:p>
          <a:p>
            <a:pPr>
              <a:lnSpc>
                <a:spcPct val="100000"/>
              </a:lnSpc>
            </a:pPr>
            <a:endParaRPr lang="en-US" sz="1600" dirty="0"/>
          </a:p>
        </p:txBody>
      </p:sp>
      <p:sp>
        <p:nvSpPr>
          <p:cNvPr id="30" name="Text 26"/>
          <p:cNvSpPr/>
          <p:nvPr/>
        </p:nvSpPr>
        <p:spPr>
          <a:xfrm>
            <a:off x="1545026" y="2702242"/>
            <a:ext cx="3778250" cy="2907206"/>
          </a:xfrm>
          <a:prstGeom prst="rect">
            <a:avLst/>
          </a:prstGeom>
          <a:noFill/>
        </p:spPr>
        <p:txBody>
          <a:bodyPr wrap="square" lIns="91440" tIns="45720" rIns="91440" bIns="45720" rtlCol="0" anchor="t">
            <a:spAutoFit/>
          </a:bodyPr>
          <a:lstStyle/>
          <a:p>
            <a:pPr marL="285750" indent="-285750">
              <a:lnSpc>
                <a:spcPct val="130000"/>
              </a:lnSpc>
              <a:buFont typeface="Arial" panose="020B0604020202020204" pitchFamily="34" charset="0"/>
              <a:buChar char="•"/>
            </a:pPr>
            <a:r>
              <a:rPr lang="en-US" dirty="0" err="1">
                <a:solidFill>
                  <a:srgbClr val="000000"/>
                </a:solidFill>
                <a:latin typeface="MiSans" pitchFamily="34" charset="0"/>
                <a:ea typeface="MiSans" pitchFamily="34" charset="-122"/>
              </a:rPr>
              <a:t>深入挖掘馆藏多语种红色资源的价值，推动党纪学习教育入脑入心</a:t>
            </a:r>
            <a:endParaRPr lang="en-US" dirty="0">
              <a:solidFill>
                <a:srgbClr val="000000"/>
              </a:solidFill>
              <a:latin typeface="MiSans" pitchFamily="34" charset="0"/>
              <a:ea typeface="MiSans" pitchFamily="34" charset="-122"/>
            </a:endParaRPr>
          </a:p>
          <a:p>
            <a:pPr marL="285750" indent="-285750">
              <a:lnSpc>
                <a:spcPct val="130000"/>
              </a:lnSpc>
              <a:buFont typeface="Arial" panose="020B0604020202020204" pitchFamily="34" charset="0"/>
              <a:buChar char="•"/>
            </a:pPr>
            <a:r>
              <a:rPr lang="en-US" altLang="zh-CN" dirty="0" err="1">
                <a:solidFill>
                  <a:srgbClr val="000000"/>
                </a:solidFill>
                <a:latin typeface="MiSans" pitchFamily="34" charset="0"/>
                <a:ea typeface="MiSans" pitchFamily="34" charset="-122"/>
              </a:rPr>
              <a:t>举办“书香铸魂，铭‘纪’于心”党纪学习主题书展，分三个板块展示多语种党建文献，生动体现外院分馆“多语种+党建”的鲜明特色</a:t>
            </a:r>
            <a:endParaRPr lang="en-US" altLang="zh-CN" dirty="0">
              <a:solidFill>
                <a:srgbClr val="000000"/>
              </a:solidFill>
              <a:latin typeface="MiSans" pitchFamily="34" charset="0"/>
              <a:ea typeface="MiSans" pitchFamily="34" charset="-122"/>
            </a:endParaRPr>
          </a:p>
          <a:p>
            <a:pPr>
              <a:lnSpc>
                <a:spcPct val="130000"/>
              </a:lnSpc>
            </a:pPr>
            <a:endParaRPr lang="en-US" sz="1600" dirty="0"/>
          </a:p>
        </p:txBody>
      </p:sp>
      <p:sp>
        <p:nvSpPr>
          <p:cNvPr id="31" name="Text 27"/>
          <p:cNvSpPr/>
          <p:nvPr/>
        </p:nvSpPr>
        <p:spPr>
          <a:xfrm>
            <a:off x="6762186" y="1762442"/>
            <a:ext cx="2902585" cy="338554"/>
          </a:xfrm>
          <a:prstGeom prst="rect">
            <a:avLst/>
          </a:prstGeom>
          <a:noFill/>
        </p:spPr>
        <p:txBody>
          <a:bodyPr wrap="square" lIns="91440" tIns="45720" rIns="91440" bIns="45720" rtlCol="0" anchor="t">
            <a:spAutoFit/>
          </a:bodyPr>
          <a:lstStyle/>
          <a:p>
            <a:pPr>
              <a:lnSpc>
                <a:spcPct val="100000"/>
              </a:lnSpc>
            </a:pPr>
            <a:endParaRPr lang="en-US" sz="1600" dirty="0"/>
          </a:p>
        </p:txBody>
      </p:sp>
      <p:sp>
        <p:nvSpPr>
          <p:cNvPr id="32" name="Text 28"/>
          <p:cNvSpPr/>
          <p:nvPr/>
        </p:nvSpPr>
        <p:spPr>
          <a:xfrm>
            <a:off x="6762186" y="2702242"/>
            <a:ext cx="3778250" cy="386516"/>
          </a:xfrm>
          <a:prstGeom prst="rect">
            <a:avLst/>
          </a:prstGeom>
          <a:noFill/>
        </p:spPr>
        <p:txBody>
          <a:bodyPr wrap="square" lIns="91440" tIns="45720" rIns="91440" bIns="45720" rtlCol="0" anchor="t">
            <a:spAutoFit/>
          </a:bodyPr>
          <a:lstStyle/>
          <a:p>
            <a:pPr>
              <a:lnSpc>
                <a:spcPct val="130000"/>
              </a:lnSpc>
            </a:pPr>
            <a:endParaRPr lang="en-US" sz="1600" dirty="0"/>
          </a:p>
        </p:txBody>
      </p:sp>
      <p:sp>
        <p:nvSpPr>
          <p:cNvPr id="33" name="Text 25"/>
          <p:cNvSpPr/>
          <p:nvPr/>
        </p:nvSpPr>
        <p:spPr>
          <a:xfrm>
            <a:off x="6545333" y="1915954"/>
            <a:ext cx="4140835" cy="707886"/>
          </a:xfrm>
          <a:prstGeom prst="rect">
            <a:avLst/>
          </a:prstGeom>
          <a:noFill/>
        </p:spPr>
        <p:txBody>
          <a:bodyPr wrap="square" lIns="91440" tIns="45720" rIns="91440" bIns="45720" rtlCol="0" anchor="t">
            <a:spAutoFit/>
          </a:bodyPr>
          <a:lstStyle/>
          <a:p>
            <a:r>
              <a:rPr lang="zh-CN" altLang="en-US" sz="2400" b="1" dirty="0">
                <a:solidFill>
                  <a:srgbClr val="FFFFFF"/>
                </a:solidFill>
                <a:latin typeface="MiSans" pitchFamily="34" charset="0"/>
                <a:ea typeface="MiSans" pitchFamily="34" charset="-122"/>
              </a:rPr>
              <a:t>从</a:t>
            </a:r>
            <a:r>
              <a:rPr lang="zh-CN" altLang="zh-CN" sz="2400" b="1" dirty="0">
                <a:solidFill>
                  <a:srgbClr val="FFFFFF"/>
                </a:solidFill>
                <a:latin typeface="MiSans" pitchFamily="34" charset="0"/>
                <a:ea typeface="MiSans" pitchFamily="34" charset="-122"/>
              </a:rPr>
              <a:t>文献管理</a:t>
            </a:r>
            <a:r>
              <a:rPr lang="zh-CN" altLang="en-US" sz="2400" b="1" dirty="0">
                <a:solidFill>
                  <a:srgbClr val="FFFFFF"/>
                </a:solidFill>
                <a:latin typeface="MiSans" pitchFamily="34" charset="0"/>
                <a:ea typeface="MiSans" pitchFamily="34" charset="-122"/>
              </a:rPr>
              <a:t>到学术研究</a:t>
            </a:r>
            <a:endParaRPr lang="en-US" altLang="zh-CN" sz="2400" b="1" dirty="0">
              <a:solidFill>
                <a:srgbClr val="FFFFFF"/>
              </a:solidFill>
              <a:latin typeface="MiSans" pitchFamily="34" charset="0"/>
              <a:ea typeface="MiSans" pitchFamily="34" charset="-122"/>
            </a:endParaRPr>
          </a:p>
          <a:p>
            <a:pPr>
              <a:lnSpc>
                <a:spcPct val="100000"/>
              </a:lnSpc>
            </a:pPr>
            <a:endParaRPr lang="en-US" sz="1600" dirty="0"/>
          </a:p>
        </p:txBody>
      </p:sp>
      <p:sp>
        <p:nvSpPr>
          <p:cNvPr id="34" name="Text 26"/>
          <p:cNvSpPr/>
          <p:nvPr/>
        </p:nvSpPr>
        <p:spPr>
          <a:xfrm>
            <a:off x="6758059" y="2694748"/>
            <a:ext cx="3778250" cy="2385910"/>
          </a:xfrm>
          <a:prstGeom prst="rect">
            <a:avLst/>
          </a:prstGeom>
          <a:noFill/>
        </p:spPr>
        <p:txBody>
          <a:bodyPr wrap="square" lIns="91440" tIns="45720" rIns="91440" bIns="45720" rtlCol="0" anchor="t">
            <a:spAutoFit/>
          </a:bodyPr>
          <a:lstStyle/>
          <a:p>
            <a:pPr>
              <a:lnSpc>
                <a:spcPct val="130000"/>
              </a:lnSpc>
            </a:pPr>
            <a:r>
              <a:rPr lang="zh-CN" altLang="zh-CN" dirty="0">
                <a:solidFill>
                  <a:srgbClr val="000000"/>
                </a:solidFill>
                <a:latin typeface="MiSans" pitchFamily="34" charset="0"/>
                <a:ea typeface="MiSans" pitchFamily="34" charset="-122"/>
              </a:rPr>
              <a:t>本年度结项两项</a:t>
            </a:r>
            <a:r>
              <a:rPr lang="zh-CN" altLang="en-US" dirty="0">
                <a:solidFill>
                  <a:srgbClr val="000000"/>
                </a:solidFill>
                <a:latin typeface="MiSans" pitchFamily="34" charset="0"/>
                <a:ea typeface="MiSans" pitchFamily="34" charset="-122"/>
              </a:rPr>
              <a:t>红色</a:t>
            </a:r>
            <a:r>
              <a:rPr lang="zh-CN" altLang="zh-CN" dirty="0">
                <a:solidFill>
                  <a:srgbClr val="000000"/>
                </a:solidFill>
                <a:latin typeface="MiSans" pitchFamily="34" charset="0"/>
                <a:ea typeface="MiSans" pitchFamily="34" charset="-122"/>
              </a:rPr>
              <a:t>馆藏相关重要课题：</a:t>
            </a:r>
            <a:endParaRPr lang="en-US" altLang="zh-CN" dirty="0">
              <a:solidFill>
                <a:srgbClr val="000000"/>
              </a:solidFill>
              <a:latin typeface="MiSans" pitchFamily="34" charset="0"/>
              <a:ea typeface="MiSans" pitchFamily="34" charset="-122"/>
            </a:endParaRPr>
          </a:p>
          <a:p>
            <a:pPr marL="285750" indent="-285750">
              <a:lnSpc>
                <a:spcPct val="130000"/>
              </a:lnSpc>
              <a:buFont typeface="Arial" panose="020B0604020202020204" pitchFamily="34" charset="0"/>
              <a:buChar char="•"/>
            </a:pPr>
            <a:r>
              <a:rPr lang="zh-CN" altLang="zh-CN" sz="1600" dirty="0">
                <a:solidFill>
                  <a:srgbClr val="000000"/>
                </a:solidFill>
                <a:latin typeface="MiSans" pitchFamily="34" charset="0"/>
                <a:ea typeface="MiSans" pitchFamily="34" charset="-122"/>
              </a:rPr>
              <a:t>北京大学社科部文科创新项目《红色文献的对外译介与国际化传播</a:t>
            </a:r>
            <a:endParaRPr lang="en-US" altLang="zh-CN" sz="1600" dirty="0">
              <a:solidFill>
                <a:srgbClr val="000000"/>
              </a:solidFill>
              <a:latin typeface="MiSans" pitchFamily="34" charset="0"/>
              <a:ea typeface="MiSans" pitchFamily="34" charset="-122"/>
            </a:endParaRPr>
          </a:p>
          <a:p>
            <a:pPr marL="285750" indent="-285750">
              <a:lnSpc>
                <a:spcPct val="130000"/>
              </a:lnSpc>
              <a:buFont typeface="Arial" panose="020B0604020202020204" pitchFamily="34" charset="0"/>
              <a:buChar char="•"/>
            </a:pPr>
            <a:r>
              <a:rPr lang="zh-CN" altLang="zh-CN" sz="1600" dirty="0">
                <a:solidFill>
                  <a:srgbClr val="000000"/>
                </a:solidFill>
                <a:latin typeface="MiSans" pitchFamily="34" charset="0"/>
                <a:ea typeface="MiSans" pitchFamily="34" charset="-122"/>
              </a:rPr>
              <a:t>北大基金会阿含·桐山项目《从北京大学图书馆藏外语多语种红色文献看毛泽东著作在东亚的翻译与传播》</a:t>
            </a:r>
            <a:endParaRPr lang="en-US" sz="1600" dirty="0"/>
          </a:p>
        </p:txBody>
      </p:sp>
      <p:grpSp>
        <p:nvGrpSpPr>
          <p:cNvPr id="41" name="组合 40"/>
          <p:cNvGrpSpPr/>
          <p:nvPr/>
        </p:nvGrpSpPr>
        <p:grpSpPr>
          <a:xfrm>
            <a:off x="0" y="0"/>
            <a:ext cx="12288520" cy="1028700"/>
            <a:chOff x="0" y="-1615"/>
            <a:chExt cx="19352" cy="1620"/>
          </a:xfrm>
        </p:grpSpPr>
        <p:pic>
          <p:nvPicPr>
            <p:cNvPr id="42" name="图片 41" descr="40李津-春意嫣然-09"/>
            <p:cNvPicPr>
              <a:picLocks noChangeAspect="1"/>
            </p:cNvPicPr>
            <p:nvPr/>
          </p:nvPicPr>
          <p:blipFill>
            <a:blip r:embed="rId5"/>
            <a:srcRect t="46118"/>
            <a:stretch>
              <a:fillRect/>
            </a:stretch>
          </p:blipFill>
          <p:spPr>
            <a:xfrm>
              <a:off x="14735" y="-1597"/>
              <a:ext cx="4461" cy="1603"/>
            </a:xfrm>
            <a:prstGeom prst="rect">
              <a:avLst/>
            </a:prstGeom>
          </p:spPr>
        </p:pic>
        <p:sp>
          <p:nvSpPr>
            <p:cNvPr id="43" name="矩形 42"/>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44" name="图片 43" descr="白色学院黑体横版"/>
          <p:cNvPicPr>
            <a:picLocks noChangeAspect="1"/>
          </p:cNvPicPr>
          <p:nvPr/>
        </p:nvPicPr>
        <p:blipFill>
          <a:blip r:embed="rId6"/>
          <a:stretch>
            <a:fillRect/>
          </a:stretch>
        </p:blipFill>
        <p:spPr>
          <a:xfrm>
            <a:off x="9490710" y="254000"/>
            <a:ext cx="2322830" cy="518160"/>
          </a:xfrm>
          <a:prstGeom prst="rect">
            <a:avLst/>
          </a:prstGeom>
        </p:spPr>
      </p:pic>
      <p:sp>
        <p:nvSpPr>
          <p:cNvPr id="46" name="矩形 45"/>
          <p:cNvSpPr/>
          <p:nvPr/>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9" name="文本框 10"/>
          <p:cNvSpPr txBox="1">
            <a:spLocks noChangeArrowheads="1"/>
          </p:cNvSpPr>
          <p:nvPr/>
        </p:nvSpPr>
        <p:spPr bwMode="auto">
          <a:xfrm>
            <a:off x="360000" y="252000"/>
            <a:ext cx="75029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rgbClr val="FFFAC2"/>
                </a:solidFill>
                <a:latin typeface="微软雅黑" panose="020B0503020204020204" charset="-122"/>
                <a:ea typeface="微软雅黑" panose="020B0503020204020204" charset="-122"/>
              </a:rPr>
              <a:t>多语种红色文献铸魂育人</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rot="8100000" flipH="1" flipV="1">
            <a:off x="457835" y="315595"/>
            <a:ext cx="525780" cy="525780"/>
          </a:xfrm>
          <a:prstGeom prst="ellipse">
            <a:avLst/>
          </a:prstGeom>
          <a:gradFill flip="none" rotWithShape="1">
            <a:gsLst>
              <a:gs pos="0">
                <a:srgbClr val="D3BDA6">
                  <a:alpha val="0"/>
                </a:srgbClr>
              </a:gs>
              <a:gs pos="100000">
                <a:srgbClr val="B48E67">
                  <a:alpha val="67000"/>
                </a:srgbClr>
              </a:gs>
            </a:gsLst>
            <a:lin ang="16200000" scaled="1"/>
          </a:gradFill>
        </p:spPr>
      </p:sp>
      <p:sp>
        <p:nvSpPr>
          <p:cNvPr id="3" name="Text 1"/>
          <p:cNvSpPr/>
          <p:nvPr/>
        </p:nvSpPr>
        <p:spPr>
          <a:xfrm rot="8100000">
            <a:off x="457835" y="315595"/>
            <a:ext cx="525780" cy="525780"/>
          </a:xfrm>
          <a:prstGeom prst="rect">
            <a:avLst/>
          </a:prstGeom>
          <a:noFill/>
        </p:spPr>
        <p:txBody>
          <a:bodyPr wrap="square" lIns="45720" tIns="91440" rIns="91440" bIns="45720" rtlCol="0" anchor="ctr"/>
          <a:lstStyle/>
          <a:p>
            <a:pPr>
              <a:lnSpc>
                <a:spcPct val="100000"/>
              </a:lnSpc>
            </a:pPr>
            <a:endParaRPr lang="en-US" sz="1600" dirty="0"/>
          </a:p>
        </p:txBody>
      </p:sp>
      <p:sp>
        <p:nvSpPr>
          <p:cNvPr id="4" name="Shape 2"/>
          <p:cNvSpPr/>
          <p:nvPr/>
        </p:nvSpPr>
        <p:spPr>
          <a:xfrm>
            <a:off x="11456035" y="592138"/>
            <a:ext cx="351155" cy="43815"/>
          </a:xfrm>
          <a:prstGeom prst="roundRect">
            <a:avLst>
              <a:gd name="adj" fmla="val 50000"/>
            </a:avLst>
          </a:prstGeom>
          <a:solidFill>
            <a:srgbClr val="D3BDA6"/>
          </a:solidFill>
        </p:spPr>
      </p:sp>
      <p:sp>
        <p:nvSpPr>
          <p:cNvPr id="5" name="Text 3"/>
          <p:cNvSpPr/>
          <p:nvPr/>
        </p:nvSpPr>
        <p:spPr>
          <a:xfrm>
            <a:off x="11456035" y="592138"/>
            <a:ext cx="351155" cy="43815"/>
          </a:xfrm>
          <a:prstGeom prst="rect">
            <a:avLst/>
          </a:prstGeom>
          <a:noFill/>
        </p:spPr>
        <p:txBody>
          <a:bodyPr wrap="square" lIns="45720" tIns="91440" rIns="91440" bIns="45720" rtlCol="0" anchor="ctr"/>
          <a:lstStyle/>
          <a:p>
            <a:pPr>
              <a:lnSpc>
                <a:spcPct val="100000"/>
              </a:lnSpc>
            </a:pPr>
            <a:endParaRPr lang="en-US" sz="1600" dirty="0"/>
          </a:p>
        </p:txBody>
      </p:sp>
      <p:sp>
        <p:nvSpPr>
          <p:cNvPr id="6" name="Shape 4"/>
          <p:cNvSpPr/>
          <p:nvPr/>
        </p:nvSpPr>
        <p:spPr>
          <a:xfrm>
            <a:off x="11456035" y="712153"/>
            <a:ext cx="351155" cy="43815"/>
          </a:xfrm>
          <a:prstGeom prst="roundRect">
            <a:avLst>
              <a:gd name="adj" fmla="val 50000"/>
            </a:avLst>
          </a:prstGeom>
          <a:solidFill>
            <a:srgbClr val="D3BDA6"/>
          </a:solidFill>
        </p:spPr>
      </p:sp>
      <p:sp>
        <p:nvSpPr>
          <p:cNvPr id="7" name="Text 5"/>
          <p:cNvSpPr/>
          <p:nvPr/>
        </p:nvSpPr>
        <p:spPr>
          <a:xfrm>
            <a:off x="11456035" y="712153"/>
            <a:ext cx="351155" cy="43815"/>
          </a:xfrm>
          <a:prstGeom prst="rect">
            <a:avLst/>
          </a:prstGeom>
          <a:noFill/>
        </p:spPr>
        <p:txBody>
          <a:bodyPr wrap="square" lIns="45720" tIns="91440" rIns="91440" bIns="45720" rtlCol="0" anchor="ctr"/>
          <a:lstStyle/>
          <a:p>
            <a:pPr>
              <a:lnSpc>
                <a:spcPct val="100000"/>
              </a:lnSpc>
            </a:pPr>
            <a:endParaRPr lang="en-US" sz="1600" dirty="0"/>
          </a:p>
        </p:txBody>
      </p:sp>
      <p:sp>
        <p:nvSpPr>
          <p:cNvPr id="8" name="Shape 6"/>
          <p:cNvSpPr/>
          <p:nvPr/>
        </p:nvSpPr>
        <p:spPr>
          <a:xfrm>
            <a:off x="11456035" y="832168"/>
            <a:ext cx="351155" cy="43815"/>
          </a:xfrm>
          <a:prstGeom prst="roundRect">
            <a:avLst>
              <a:gd name="adj" fmla="val 50000"/>
            </a:avLst>
          </a:prstGeom>
          <a:solidFill>
            <a:srgbClr val="D3BDA6"/>
          </a:solidFill>
        </p:spPr>
      </p:sp>
      <p:sp>
        <p:nvSpPr>
          <p:cNvPr id="9" name="Text 7"/>
          <p:cNvSpPr/>
          <p:nvPr/>
        </p:nvSpPr>
        <p:spPr>
          <a:xfrm>
            <a:off x="11456035" y="832168"/>
            <a:ext cx="351155" cy="43815"/>
          </a:xfrm>
          <a:prstGeom prst="rect">
            <a:avLst/>
          </a:prstGeom>
          <a:noFill/>
        </p:spPr>
        <p:txBody>
          <a:bodyPr wrap="square" lIns="45720" tIns="91440" rIns="91440" bIns="45720" rtlCol="0" anchor="ctr"/>
          <a:lstStyle/>
          <a:p>
            <a:pPr>
              <a:lnSpc>
                <a:spcPct val="100000"/>
              </a:lnSpc>
            </a:pPr>
            <a:endParaRPr lang="en-US" sz="1600" dirty="0"/>
          </a:p>
        </p:txBody>
      </p:sp>
      <p:sp>
        <p:nvSpPr>
          <p:cNvPr id="10" name="Shape 8"/>
          <p:cNvSpPr/>
          <p:nvPr/>
        </p:nvSpPr>
        <p:spPr>
          <a:xfrm>
            <a:off x="11456035" y="592138"/>
            <a:ext cx="351155" cy="43815"/>
          </a:xfrm>
          <a:prstGeom prst="roundRect">
            <a:avLst>
              <a:gd name="adj" fmla="val 50000"/>
            </a:avLst>
          </a:prstGeom>
          <a:solidFill>
            <a:srgbClr val="D3BDA6"/>
          </a:solidFill>
        </p:spPr>
      </p:sp>
      <p:sp>
        <p:nvSpPr>
          <p:cNvPr id="11" name="Text 9"/>
          <p:cNvSpPr/>
          <p:nvPr/>
        </p:nvSpPr>
        <p:spPr>
          <a:xfrm>
            <a:off x="11456035" y="592138"/>
            <a:ext cx="351155" cy="43815"/>
          </a:xfrm>
          <a:prstGeom prst="rect">
            <a:avLst/>
          </a:prstGeom>
          <a:noFill/>
        </p:spPr>
        <p:txBody>
          <a:bodyPr wrap="square" lIns="45720" tIns="91440" rIns="91440" bIns="45720" rtlCol="0" anchor="ctr"/>
          <a:lstStyle/>
          <a:p>
            <a:pPr>
              <a:lnSpc>
                <a:spcPct val="100000"/>
              </a:lnSpc>
            </a:pPr>
            <a:endParaRPr lang="en-US" sz="1600" dirty="0"/>
          </a:p>
        </p:txBody>
      </p:sp>
      <p:sp>
        <p:nvSpPr>
          <p:cNvPr id="12" name="Shape 10"/>
          <p:cNvSpPr/>
          <p:nvPr/>
        </p:nvSpPr>
        <p:spPr>
          <a:xfrm>
            <a:off x="11456035" y="712153"/>
            <a:ext cx="351155" cy="43815"/>
          </a:xfrm>
          <a:prstGeom prst="roundRect">
            <a:avLst>
              <a:gd name="adj" fmla="val 50000"/>
            </a:avLst>
          </a:prstGeom>
          <a:solidFill>
            <a:srgbClr val="D3BDA6"/>
          </a:solidFill>
        </p:spPr>
      </p:sp>
      <p:sp>
        <p:nvSpPr>
          <p:cNvPr id="13" name="Text 11"/>
          <p:cNvSpPr/>
          <p:nvPr/>
        </p:nvSpPr>
        <p:spPr>
          <a:xfrm>
            <a:off x="11456035" y="712153"/>
            <a:ext cx="351155" cy="43815"/>
          </a:xfrm>
          <a:prstGeom prst="rect">
            <a:avLst/>
          </a:prstGeom>
          <a:noFill/>
        </p:spPr>
        <p:txBody>
          <a:bodyPr wrap="square" lIns="45720" tIns="91440" rIns="91440" bIns="45720" rtlCol="0" anchor="ctr"/>
          <a:lstStyle/>
          <a:p>
            <a:pPr>
              <a:lnSpc>
                <a:spcPct val="100000"/>
              </a:lnSpc>
            </a:pPr>
            <a:endParaRPr lang="en-US" sz="1600" dirty="0"/>
          </a:p>
        </p:txBody>
      </p:sp>
      <p:sp>
        <p:nvSpPr>
          <p:cNvPr id="14" name="Shape 12"/>
          <p:cNvSpPr/>
          <p:nvPr/>
        </p:nvSpPr>
        <p:spPr>
          <a:xfrm>
            <a:off x="11456035" y="832168"/>
            <a:ext cx="351155" cy="43815"/>
          </a:xfrm>
          <a:prstGeom prst="roundRect">
            <a:avLst>
              <a:gd name="adj" fmla="val 50000"/>
            </a:avLst>
          </a:prstGeom>
          <a:solidFill>
            <a:srgbClr val="D3BDA6"/>
          </a:solidFill>
        </p:spPr>
      </p:sp>
      <p:sp>
        <p:nvSpPr>
          <p:cNvPr id="15" name="Text 13"/>
          <p:cNvSpPr/>
          <p:nvPr/>
        </p:nvSpPr>
        <p:spPr>
          <a:xfrm>
            <a:off x="11456035" y="832168"/>
            <a:ext cx="351155" cy="43815"/>
          </a:xfrm>
          <a:prstGeom prst="rect">
            <a:avLst/>
          </a:prstGeom>
          <a:noFill/>
        </p:spPr>
        <p:txBody>
          <a:bodyPr wrap="square" lIns="45720" tIns="91440" rIns="91440" bIns="45720" rtlCol="0" anchor="ctr"/>
          <a:lstStyle/>
          <a:p>
            <a:pPr>
              <a:lnSpc>
                <a:spcPct val="100000"/>
              </a:lnSpc>
            </a:pPr>
            <a:endParaRPr lang="en-US" sz="1600" dirty="0"/>
          </a:p>
        </p:txBody>
      </p:sp>
      <p:sp>
        <p:nvSpPr>
          <p:cNvPr id="17" name="Shape 15"/>
          <p:cNvSpPr/>
          <p:nvPr/>
        </p:nvSpPr>
        <p:spPr>
          <a:xfrm>
            <a:off x="-16510" y="6572885"/>
            <a:ext cx="12221210" cy="285115"/>
          </a:xfrm>
          <a:prstGeom prst="rect">
            <a:avLst/>
          </a:prstGeom>
          <a:gradFill flip="none" rotWithShape="1">
            <a:gsLst>
              <a:gs pos="0">
                <a:srgbClr val="D3BDA6"/>
              </a:gs>
              <a:gs pos="100000">
                <a:srgbClr val="BFA492"/>
              </a:gs>
            </a:gsLst>
            <a:lin ang="2700000" scaled="1"/>
          </a:gradFill>
        </p:spPr>
      </p:sp>
      <p:sp>
        <p:nvSpPr>
          <p:cNvPr id="18" name="Text 16"/>
          <p:cNvSpPr/>
          <p:nvPr/>
        </p:nvSpPr>
        <p:spPr>
          <a:xfrm>
            <a:off x="-16510" y="6572885"/>
            <a:ext cx="12221210" cy="285115"/>
          </a:xfrm>
          <a:prstGeom prst="rect">
            <a:avLst/>
          </a:prstGeom>
          <a:noFill/>
        </p:spPr>
        <p:txBody>
          <a:bodyPr wrap="square" lIns="45720" tIns="91440" rIns="91440" bIns="45720" rtlCol="0" anchor="ctr"/>
          <a:lstStyle/>
          <a:p>
            <a:pPr>
              <a:lnSpc>
                <a:spcPct val="100000"/>
              </a:lnSpc>
            </a:pPr>
            <a:endParaRPr lang="en-US" sz="1600" dirty="0"/>
          </a:p>
        </p:txBody>
      </p:sp>
      <p:sp>
        <p:nvSpPr>
          <p:cNvPr id="20" name="Text 18"/>
          <p:cNvSpPr/>
          <p:nvPr/>
        </p:nvSpPr>
        <p:spPr>
          <a:xfrm>
            <a:off x="829945" y="1796415"/>
            <a:ext cx="4509135" cy="4420870"/>
          </a:xfrm>
          <a:prstGeom prst="rect">
            <a:avLst/>
          </a:prstGeom>
          <a:noFill/>
        </p:spPr>
        <p:txBody>
          <a:bodyPr wrap="square" lIns="45720" tIns="91440" rIns="91440" bIns="45720" rtlCol="0" anchor="ctr"/>
          <a:lstStyle/>
          <a:p>
            <a:pPr>
              <a:lnSpc>
                <a:spcPct val="100000"/>
              </a:lnSpc>
            </a:pPr>
            <a:endParaRPr lang="en-US" sz="1600" dirty="0"/>
          </a:p>
        </p:txBody>
      </p:sp>
      <p:pic>
        <p:nvPicPr>
          <p:cNvPr id="21" name="Image 0" descr="https://kimi-img.moonshot.cn/pub/slides/slides_tmpl/image/25-09-04-16:31:09-d2sksje1bb2p4onbqi9g.png"/>
          <p:cNvPicPr>
            <a:picLocks noChangeAspect="1"/>
          </p:cNvPicPr>
          <p:nvPr/>
        </p:nvPicPr>
        <p:blipFill>
          <a:blip r:embed="rId3"/>
          <a:stretch>
            <a:fillRect/>
          </a:stretch>
        </p:blipFill>
        <p:spPr>
          <a:xfrm>
            <a:off x="3938905" y="1920875"/>
            <a:ext cx="1304290" cy="1036320"/>
          </a:xfrm>
          <a:prstGeom prst="rect">
            <a:avLst/>
          </a:prstGeom>
        </p:spPr>
      </p:pic>
      <p:sp>
        <p:nvSpPr>
          <p:cNvPr id="25" name="Text 22"/>
          <p:cNvSpPr/>
          <p:nvPr/>
        </p:nvSpPr>
        <p:spPr>
          <a:xfrm>
            <a:off x="6047105" y="1796415"/>
            <a:ext cx="4509135" cy="4420870"/>
          </a:xfrm>
          <a:prstGeom prst="rect">
            <a:avLst/>
          </a:prstGeom>
          <a:noFill/>
        </p:spPr>
        <p:txBody>
          <a:bodyPr wrap="square" lIns="45720" tIns="91440" rIns="91440" bIns="45720" rtlCol="0" anchor="ctr"/>
          <a:lstStyle/>
          <a:p>
            <a:pPr>
              <a:lnSpc>
                <a:spcPct val="100000"/>
              </a:lnSpc>
            </a:pPr>
            <a:endParaRPr lang="en-US" sz="1600" dirty="0"/>
          </a:p>
        </p:txBody>
      </p:sp>
      <p:sp>
        <p:nvSpPr>
          <p:cNvPr id="27" name="Shape 23"/>
          <p:cNvSpPr/>
          <p:nvPr/>
        </p:nvSpPr>
        <p:spPr>
          <a:xfrm>
            <a:off x="6231255" y="2801620"/>
            <a:ext cx="4140835" cy="3225800"/>
          </a:xfrm>
          <a:prstGeom prst="roundRect">
            <a:avLst>
              <a:gd name="adj" fmla="val 6829"/>
            </a:avLst>
          </a:prstGeom>
          <a:solidFill>
            <a:srgbClr val="FFFFFF"/>
          </a:solidFill>
        </p:spPr>
      </p:sp>
      <p:sp>
        <p:nvSpPr>
          <p:cNvPr id="28" name="Text 24"/>
          <p:cNvSpPr/>
          <p:nvPr/>
        </p:nvSpPr>
        <p:spPr>
          <a:xfrm>
            <a:off x="6231255" y="2801620"/>
            <a:ext cx="4140835" cy="3225800"/>
          </a:xfrm>
          <a:prstGeom prst="rect">
            <a:avLst/>
          </a:prstGeom>
          <a:noFill/>
        </p:spPr>
        <p:txBody>
          <a:bodyPr wrap="square" lIns="45720" tIns="91440" rIns="91440" bIns="45720" rtlCol="0" anchor="ctr"/>
          <a:lstStyle/>
          <a:p>
            <a:pPr>
              <a:lnSpc>
                <a:spcPct val="100000"/>
              </a:lnSpc>
            </a:pPr>
            <a:endParaRPr lang="en-US" sz="1600" dirty="0"/>
          </a:p>
        </p:txBody>
      </p:sp>
      <p:sp>
        <p:nvSpPr>
          <p:cNvPr id="29" name="Text 25"/>
          <p:cNvSpPr/>
          <p:nvPr/>
        </p:nvSpPr>
        <p:spPr>
          <a:xfrm>
            <a:off x="1195705" y="1984375"/>
            <a:ext cx="2902585" cy="776817"/>
          </a:xfrm>
          <a:prstGeom prst="rect">
            <a:avLst/>
          </a:prstGeom>
          <a:noFill/>
        </p:spPr>
        <p:txBody>
          <a:bodyPr wrap="square" lIns="91440" tIns="45720" rIns="91440" bIns="45720" rtlCol="0" anchor="t">
            <a:spAutoFit/>
          </a:bodyPr>
          <a:lstStyle/>
          <a:p>
            <a:pPr>
              <a:lnSpc>
                <a:spcPct val="100000"/>
              </a:lnSpc>
            </a:pPr>
            <a:r>
              <a:rPr lang="en-US" sz="2400" b="1" dirty="0">
                <a:solidFill>
                  <a:srgbClr val="FFFFFF"/>
                </a:solidFill>
                <a:latin typeface="MiSans" pitchFamily="34" charset="0"/>
                <a:ea typeface="MiSans" pitchFamily="34" charset="-122"/>
                <a:cs typeface="MiSans" pitchFamily="34" charset="-120"/>
              </a:rPr>
              <a:t>开展红色文献多语种传播活动</a:t>
            </a:r>
            <a:endParaRPr lang="en-US" sz="1600" dirty="0"/>
          </a:p>
        </p:txBody>
      </p:sp>
      <p:sp>
        <p:nvSpPr>
          <p:cNvPr id="31" name="Text 27"/>
          <p:cNvSpPr/>
          <p:nvPr/>
        </p:nvSpPr>
        <p:spPr>
          <a:xfrm>
            <a:off x="6412865" y="1984375"/>
            <a:ext cx="2902585" cy="776817"/>
          </a:xfrm>
          <a:prstGeom prst="rect">
            <a:avLst/>
          </a:prstGeom>
          <a:noFill/>
        </p:spPr>
        <p:txBody>
          <a:bodyPr wrap="square" lIns="91440" tIns="45720" rIns="91440" bIns="45720" rtlCol="0" anchor="t">
            <a:spAutoFit/>
          </a:bodyPr>
          <a:lstStyle/>
          <a:p>
            <a:pPr>
              <a:lnSpc>
                <a:spcPct val="100000"/>
              </a:lnSpc>
            </a:pPr>
            <a:r>
              <a:rPr lang="en-US" sz="2400" b="1" dirty="0">
                <a:solidFill>
                  <a:srgbClr val="FFFFFF"/>
                </a:solidFill>
                <a:latin typeface="MiSans" pitchFamily="34" charset="0"/>
                <a:ea typeface="MiSans" pitchFamily="34" charset="-122"/>
                <a:cs typeface="MiSans" pitchFamily="34" charset="-120"/>
              </a:rPr>
              <a:t>举办党纪学习主题书展</a:t>
            </a:r>
            <a:endParaRPr lang="en-US" sz="1600" dirty="0"/>
          </a:p>
        </p:txBody>
      </p:sp>
      <p:pic>
        <p:nvPicPr>
          <p:cNvPr id="36" name="图片 35"/>
          <p:cNvPicPr>
            <a:picLocks noChangeAspect="1"/>
          </p:cNvPicPr>
          <p:nvPr/>
        </p:nvPicPr>
        <p:blipFill rotWithShape="1">
          <a:blip r:embed="rId4"/>
          <a:srcRect b="9183"/>
          <a:stretch>
            <a:fillRect/>
          </a:stretch>
        </p:blipFill>
        <p:spPr>
          <a:xfrm>
            <a:off x="449132" y="2049741"/>
            <a:ext cx="4839841" cy="3156337"/>
          </a:xfrm>
          <a:prstGeom prst="rect">
            <a:avLst/>
          </a:prstGeom>
        </p:spPr>
      </p:pic>
      <p:grpSp>
        <p:nvGrpSpPr>
          <p:cNvPr id="19" name="组合 18"/>
          <p:cNvGrpSpPr/>
          <p:nvPr/>
        </p:nvGrpSpPr>
        <p:grpSpPr>
          <a:xfrm>
            <a:off x="0" y="0"/>
            <a:ext cx="12288520" cy="1028700"/>
            <a:chOff x="0" y="-1615"/>
            <a:chExt cx="19352" cy="1620"/>
          </a:xfrm>
        </p:grpSpPr>
        <p:pic>
          <p:nvPicPr>
            <p:cNvPr id="22" name="图片 21" descr="40李津-春意嫣然-09"/>
            <p:cNvPicPr>
              <a:picLocks noChangeAspect="1"/>
            </p:cNvPicPr>
            <p:nvPr/>
          </p:nvPicPr>
          <p:blipFill>
            <a:blip r:embed="rId5"/>
            <a:srcRect t="46118"/>
            <a:stretch>
              <a:fillRect/>
            </a:stretch>
          </p:blipFill>
          <p:spPr>
            <a:xfrm>
              <a:off x="14735" y="-1597"/>
              <a:ext cx="4461" cy="1603"/>
            </a:xfrm>
            <a:prstGeom prst="rect">
              <a:avLst/>
            </a:prstGeom>
          </p:spPr>
        </p:pic>
        <p:sp>
          <p:nvSpPr>
            <p:cNvPr id="24" name="矩形 23"/>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26" name="图片 25" descr="白色学院黑体横版"/>
          <p:cNvPicPr>
            <a:picLocks noChangeAspect="1"/>
          </p:cNvPicPr>
          <p:nvPr/>
        </p:nvPicPr>
        <p:blipFill>
          <a:blip r:embed="rId6"/>
          <a:stretch>
            <a:fillRect/>
          </a:stretch>
        </p:blipFill>
        <p:spPr>
          <a:xfrm>
            <a:off x="9490710" y="254000"/>
            <a:ext cx="2322830" cy="518160"/>
          </a:xfrm>
          <a:prstGeom prst="rect">
            <a:avLst/>
          </a:prstGeom>
        </p:spPr>
      </p:pic>
      <p:sp>
        <p:nvSpPr>
          <p:cNvPr id="30" name="矩形 29"/>
          <p:cNvSpPr/>
          <p:nvPr/>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2" name="文本框 10"/>
          <p:cNvSpPr txBox="1">
            <a:spLocks noChangeArrowheads="1"/>
          </p:cNvSpPr>
          <p:nvPr/>
        </p:nvSpPr>
        <p:spPr bwMode="auto">
          <a:xfrm>
            <a:off x="290811" y="224348"/>
            <a:ext cx="75029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rgbClr val="FFFAC2"/>
                </a:solidFill>
                <a:latin typeface="微软雅黑" panose="020B0503020204020204" charset="-122"/>
                <a:ea typeface="微软雅黑" panose="020B0503020204020204" charset="-122"/>
              </a:rPr>
              <a:t>书香铸魂 铭‘纪’于心”党纪学习主题书展</a:t>
            </a:r>
          </a:p>
        </p:txBody>
      </p:sp>
      <p:sp>
        <p:nvSpPr>
          <p:cNvPr id="33" name="文本框 32"/>
          <p:cNvSpPr txBox="1"/>
          <p:nvPr/>
        </p:nvSpPr>
        <p:spPr>
          <a:xfrm>
            <a:off x="1701396" y="5388164"/>
            <a:ext cx="4475018" cy="400110"/>
          </a:xfrm>
          <a:prstGeom prst="rect">
            <a:avLst/>
          </a:prstGeom>
          <a:noFill/>
        </p:spPr>
        <p:txBody>
          <a:bodyPr wrap="square" rtlCol="0">
            <a:spAutoFit/>
          </a:bodyPr>
          <a:lstStyle/>
          <a:p>
            <a:r>
              <a:rPr kumimoji="1" lang="zh-CN" altLang="en-US" sz="2000" dirty="0">
                <a:latin typeface="微软雅黑" panose="020B0503020204020204" charset="-122"/>
                <a:ea typeface="微软雅黑" panose="020B0503020204020204" charset="-122"/>
              </a:rPr>
              <a:t>部分观展师生合影</a:t>
            </a:r>
          </a:p>
        </p:txBody>
      </p:sp>
      <p:pic>
        <p:nvPicPr>
          <p:cNvPr id="35" name="图片 34"/>
          <p:cNvPicPr>
            <a:picLocks noChangeAspect="1"/>
          </p:cNvPicPr>
          <p:nvPr/>
        </p:nvPicPr>
        <p:blipFill rotWithShape="1">
          <a:blip r:embed="rId7"/>
          <a:srcRect b="50436"/>
          <a:stretch>
            <a:fillRect/>
          </a:stretch>
        </p:blipFill>
        <p:spPr>
          <a:xfrm>
            <a:off x="5513358" y="1076600"/>
            <a:ext cx="5869364" cy="2734714"/>
          </a:xfrm>
          <a:prstGeom prst="rect">
            <a:avLst/>
          </a:prstGeom>
        </p:spPr>
      </p:pic>
      <p:pic>
        <p:nvPicPr>
          <p:cNvPr id="34" name="图片 33"/>
          <p:cNvPicPr>
            <a:picLocks noChangeAspect="1"/>
          </p:cNvPicPr>
          <p:nvPr/>
        </p:nvPicPr>
        <p:blipFill rotWithShape="1">
          <a:blip r:embed="rId7"/>
          <a:srcRect t="57743" b="4754"/>
          <a:stretch>
            <a:fillRect/>
          </a:stretch>
        </p:blipFill>
        <p:spPr>
          <a:xfrm>
            <a:off x="5506494" y="4096703"/>
            <a:ext cx="5869364" cy="2069276"/>
          </a:xfrm>
          <a:prstGeom prst="rect">
            <a:avLst/>
          </a:prstGeom>
        </p:spPr>
      </p:pic>
      <p:sp>
        <p:nvSpPr>
          <p:cNvPr id="39" name="文本框 38"/>
          <p:cNvSpPr txBox="1"/>
          <p:nvPr/>
        </p:nvSpPr>
        <p:spPr>
          <a:xfrm>
            <a:off x="8134581" y="6136003"/>
            <a:ext cx="4475018" cy="400110"/>
          </a:xfrm>
          <a:prstGeom prst="rect">
            <a:avLst/>
          </a:prstGeom>
          <a:noFill/>
        </p:spPr>
        <p:txBody>
          <a:bodyPr wrap="square" rtlCol="0">
            <a:spAutoFit/>
          </a:bodyPr>
          <a:lstStyle/>
          <a:p>
            <a:r>
              <a:rPr kumimoji="1" lang="zh-CN" altLang="en-US" sz="2000" dirty="0">
                <a:latin typeface="微软雅黑" panose="020B0503020204020204" charset="-122"/>
                <a:ea typeface="微软雅黑" panose="020B0503020204020204" charset="-122"/>
              </a:rPr>
              <a:t>书展全景</a:t>
            </a:r>
          </a:p>
        </p:txBody>
      </p:sp>
      <p:sp>
        <p:nvSpPr>
          <p:cNvPr id="37" name="文本框 36"/>
          <p:cNvSpPr txBox="1"/>
          <p:nvPr/>
        </p:nvSpPr>
        <p:spPr>
          <a:xfrm>
            <a:off x="7862993" y="3806795"/>
            <a:ext cx="4475018" cy="400110"/>
          </a:xfrm>
          <a:prstGeom prst="rect">
            <a:avLst/>
          </a:prstGeom>
          <a:noFill/>
        </p:spPr>
        <p:txBody>
          <a:bodyPr wrap="square" rtlCol="0">
            <a:spAutoFit/>
          </a:bodyPr>
          <a:lstStyle/>
          <a:p>
            <a:r>
              <a:rPr kumimoji="1" lang="zh-CN" altLang="en-US" sz="2000" dirty="0">
                <a:latin typeface="微软雅黑" panose="020B0503020204020204" charset="-122"/>
                <a:ea typeface="微软雅黑" panose="020B0503020204020204" charset="-122"/>
              </a:rPr>
              <a:t>书展主题墙</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1"/>
            <a:ext cx="12192000" cy="6857999"/>
          </a:xfrm>
          <a:prstGeom prst="rect">
            <a:avLst/>
          </a:prstGeom>
        </p:spPr>
      </p:pic>
      <p:sp>
        <p:nvSpPr>
          <p:cNvPr id="13" name="文本占位符 12"/>
          <p:cNvSpPr>
            <a:spLocks noGrp="1"/>
          </p:cNvSpPr>
          <p:nvPr>
            <p:ph type="body" sz="quarter" idx="10"/>
          </p:nvPr>
        </p:nvSpPr>
        <p:spPr>
          <a:xfrm>
            <a:off x="637966" y="690435"/>
            <a:ext cx="5716686" cy="707886"/>
          </a:xfrm>
        </p:spPr>
        <p:txBody>
          <a:bodyPr/>
          <a:lstStyle/>
          <a:p>
            <a:r>
              <a:rPr lang="en-US" altLang="zh-CN" dirty="0">
                <a:sym typeface="Arial" panose="020B0604020202020204" pitchFamily="34" charset="0"/>
              </a:rPr>
              <a:t>PART  02</a:t>
            </a:r>
            <a:endParaRPr lang="zh-CN" altLang="en-US" dirty="0">
              <a:sym typeface="Arial" panose="020B0604020202020204" pitchFamily="34" charset="0"/>
            </a:endParaRPr>
          </a:p>
        </p:txBody>
      </p:sp>
      <p:sp>
        <p:nvSpPr>
          <p:cNvPr id="19" name="文本占位符 18"/>
          <p:cNvSpPr>
            <a:spLocks noGrp="1"/>
          </p:cNvSpPr>
          <p:nvPr>
            <p:ph type="body" sz="quarter" idx="11"/>
          </p:nvPr>
        </p:nvSpPr>
        <p:spPr>
          <a:xfrm>
            <a:off x="637966" y="1729404"/>
            <a:ext cx="8452246" cy="887667"/>
          </a:xfrm>
        </p:spPr>
        <p:txBody>
          <a:bodyPr/>
          <a:lstStyle/>
          <a:p>
            <a:r>
              <a:rPr lang="zh-CN" altLang="en-US" dirty="0">
                <a:sym typeface="Arial" panose="020B0604020202020204" pitchFamily="34" charset="0"/>
              </a:rPr>
              <a:t>优化空间功能 提升服务体验</a:t>
            </a:r>
          </a:p>
          <a:p>
            <a:endParaRPr lang="zh-CN" altLang="en-US" dirty="0">
              <a:sym typeface="Arial" panose="020B0604020202020204" pitchFamily="34" charset="0"/>
            </a:endParaRPr>
          </a:p>
          <a:p>
            <a:endParaRPr lang="zh-CN" altLang="en-US" dirty="0">
              <a:sym typeface="Arial" panose="020B0604020202020204" pitchFamily="34" charset="0"/>
            </a:endParaRPr>
          </a:p>
          <a:p>
            <a:endParaRPr lang="zh-CN" altLang="en-US" dirty="0">
              <a:sym typeface="Arial" panose="020B0604020202020204" pitchFamily="34" charset="0"/>
            </a:endParaRPr>
          </a:p>
        </p:txBody>
      </p:sp>
      <p:pic>
        <p:nvPicPr>
          <p:cNvPr id="33" name="图片 32"/>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14147" y="2724421"/>
            <a:ext cx="5260154" cy="3412704"/>
          </a:xfrm>
          <a:prstGeom prst="rect">
            <a:avLst/>
          </a:prstGeom>
        </p:spPr>
      </p:pic>
      <p:pic>
        <p:nvPicPr>
          <p:cNvPr id="34" name="图片 33" descr="白色学院黑体横版"/>
          <p:cNvPicPr>
            <a:picLocks noChangeAspect="1"/>
          </p:cNvPicPr>
          <p:nvPr/>
        </p:nvPicPr>
        <p:blipFill>
          <a:blip r:embed="rId6"/>
          <a:stretch>
            <a:fillRect/>
          </a:stretch>
        </p:blipFill>
        <p:spPr>
          <a:xfrm>
            <a:off x="9516836" y="1093470"/>
            <a:ext cx="2322830" cy="5181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rot="8100000">
            <a:off x="457835" y="315595"/>
            <a:ext cx="525780" cy="525780"/>
          </a:xfrm>
          <a:prstGeom prst="rect">
            <a:avLst/>
          </a:prstGeom>
          <a:noFill/>
        </p:spPr>
        <p:txBody>
          <a:bodyPr wrap="square" lIns="45720" tIns="91440" rIns="91440" bIns="45720" rtlCol="0" anchor="ctr"/>
          <a:lstStyle/>
          <a:p>
            <a:pPr>
              <a:lnSpc>
                <a:spcPct val="100000"/>
              </a:lnSpc>
            </a:pPr>
            <a:endParaRPr lang="en-US" sz="1600" dirty="0"/>
          </a:p>
        </p:txBody>
      </p:sp>
      <p:sp>
        <p:nvSpPr>
          <p:cNvPr id="5" name="Shape 2"/>
          <p:cNvSpPr/>
          <p:nvPr/>
        </p:nvSpPr>
        <p:spPr>
          <a:xfrm>
            <a:off x="367982" y="5398081"/>
            <a:ext cx="11553190" cy="33020"/>
          </a:xfrm>
          <a:prstGeom prst="line">
            <a:avLst/>
          </a:prstGeom>
          <a:noFill/>
          <a:ln w="19050">
            <a:solidFill>
              <a:srgbClr val="C00000"/>
            </a:solidFill>
            <a:prstDash val="solid"/>
            <a:headEnd type="none"/>
            <a:tailEnd type="none"/>
          </a:ln>
        </p:spPr>
      </p:sp>
      <p:sp>
        <p:nvSpPr>
          <p:cNvPr id="7" name="Shape 4"/>
          <p:cNvSpPr/>
          <p:nvPr/>
        </p:nvSpPr>
        <p:spPr>
          <a:xfrm>
            <a:off x="4354830" y="2024380"/>
            <a:ext cx="3502025" cy="2752725"/>
          </a:xfrm>
          <a:prstGeom prst="roundRect">
            <a:avLst>
              <a:gd name="adj" fmla="val 8836"/>
            </a:avLst>
          </a:prstGeom>
          <a:solidFill>
            <a:srgbClr val="C00000"/>
          </a:solidFill>
        </p:spPr>
      </p:sp>
      <p:sp>
        <p:nvSpPr>
          <p:cNvPr id="8" name="Text 5"/>
          <p:cNvSpPr/>
          <p:nvPr/>
        </p:nvSpPr>
        <p:spPr>
          <a:xfrm>
            <a:off x="4354830" y="2024380"/>
            <a:ext cx="3502025" cy="2752725"/>
          </a:xfrm>
          <a:prstGeom prst="rect">
            <a:avLst/>
          </a:prstGeom>
          <a:noFill/>
        </p:spPr>
        <p:txBody>
          <a:bodyPr wrap="square" lIns="45720" tIns="91440" rIns="91440" bIns="45720" rtlCol="0" anchor="ctr"/>
          <a:lstStyle/>
          <a:p>
            <a:pPr>
              <a:lnSpc>
                <a:spcPct val="100000"/>
              </a:lnSpc>
            </a:pPr>
            <a:endParaRPr lang="en-US" sz="1600" dirty="0"/>
          </a:p>
        </p:txBody>
      </p:sp>
      <p:sp>
        <p:nvSpPr>
          <p:cNvPr id="10" name="Text 7"/>
          <p:cNvSpPr/>
          <p:nvPr/>
        </p:nvSpPr>
        <p:spPr>
          <a:xfrm rot="8100000">
            <a:off x="5902007" y="5001260"/>
            <a:ext cx="295275" cy="295275"/>
          </a:xfrm>
          <a:prstGeom prst="rect">
            <a:avLst/>
          </a:prstGeom>
          <a:noFill/>
        </p:spPr>
        <p:txBody>
          <a:bodyPr wrap="square" lIns="45720" tIns="91440" rIns="91440" bIns="45720" rtlCol="0" anchor="ctr"/>
          <a:lstStyle/>
          <a:p>
            <a:pPr>
              <a:lnSpc>
                <a:spcPct val="140000"/>
              </a:lnSpc>
            </a:pPr>
            <a:endParaRPr lang="en-US" sz="1600" dirty="0"/>
          </a:p>
        </p:txBody>
      </p:sp>
      <p:sp>
        <p:nvSpPr>
          <p:cNvPr id="11" name="Shape 8"/>
          <p:cNvSpPr/>
          <p:nvPr/>
        </p:nvSpPr>
        <p:spPr>
          <a:xfrm>
            <a:off x="5996622" y="5339661"/>
            <a:ext cx="115570" cy="115570"/>
          </a:xfrm>
          <a:prstGeom prst="ellipse">
            <a:avLst/>
          </a:prstGeom>
          <a:solidFill>
            <a:srgbClr val="F2F2F2"/>
          </a:solidFill>
          <a:ln w="38100">
            <a:solidFill>
              <a:srgbClr val="808080"/>
            </a:solidFill>
            <a:prstDash val="solid"/>
          </a:ln>
        </p:spPr>
      </p:sp>
      <p:sp>
        <p:nvSpPr>
          <p:cNvPr id="12" name="Text 9"/>
          <p:cNvSpPr/>
          <p:nvPr/>
        </p:nvSpPr>
        <p:spPr>
          <a:xfrm>
            <a:off x="5996622" y="5339661"/>
            <a:ext cx="115570" cy="115570"/>
          </a:xfrm>
          <a:prstGeom prst="rect">
            <a:avLst/>
          </a:prstGeom>
          <a:noFill/>
        </p:spPr>
        <p:txBody>
          <a:bodyPr wrap="square" lIns="45720" tIns="91440" rIns="91440" bIns="45720" rtlCol="0" anchor="ctr"/>
          <a:lstStyle/>
          <a:p>
            <a:pPr>
              <a:lnSpc>
                <a:spcPct val="140000"/>
              </a:lnSpc>
            </a:pPr>
            <a:endParaRPr lang="en-US" sz="1600" dirty="0"/>
          </a:p>
        </p:txBody>
      </p:sp>
      <p:sp>
        <p:nvSpPr>
          <p:cNvPr id="14" name="Shape 10"/>
          <p:cNvSpPr/>
          <p:nvPr/>
        </p:nvSpPr>
        <p:spPr>
          <a:xfrm>
            <a:off x="550545" y="2029460"/>
            <a:ext cx="3502025" cy="2752725"/>
          </a:xfrm>
          <a:prstGeom prst="roundRect">
            <a:avLst>
              <a:gd name="adj" fmla="val 8836"/>
            </a:avLst>
          </a:prstGeom>
          <a:solidFill>
            <a:srgbClr val="D3BDA6"/>
          </a:solidFill>
        </p:spPr>
      </p:sp>
      <p:sp>
        <p:nvSpPr>
          <p:cNvPr id="15" name="Text 11"/>
          <p:cNvSpPr/>
          <p:nvPr/>
        </p:nvSpPr>
        <p:spPr>
          <a:xfrm>
            <a:off x="550545" y="2029460"/>
            <a:ext cx="3502025" cy="2752725"/>
          </a:xfrm>
          <a:prstGeom prst="rect">
            <a:avLst/>
          </a:prstGeom>
          <a:noFill/>
        </p:spPr>
        <p:txBody>
          <a:bodyPr wrap="square" lIns="45720" tIns="91440" rIns="91440" bIns="45720" rtlCol="0" anchor="ctr"/>
          <a:lstStyle/>
          <a:p>
            <a:pPr>
              <a:lnSpc>
                <a:spcPct val="100000"/>
              </a:lnSpc>
            </a:pPr>
            <a:endParaRPr lang="en-US" sz="1600" dirty="0"/>
          </a:p>
        </p:txBody>
      </p:sp>
      <p:sp>
        <p:nvSpPr>
          <p:cNvPr id="17" name="Text 13"/>
          <p:cNvSpPr/>
          <p:nvPr/>
        </p:nvSpPr>
        <p:spPr>
          <a:xfrm rot="8100000">
            <a:off x="2097722" y="5006340"/>
            <a:ext cx="295275" cy="295275"/>
          </a:xfrm>
          <a:prstGeom prst="rect">
            <a:avLst/>
          </a:prstGeom>
          <a:noFill/>
        </p:spPr>
        <p:txBody>
          <a:bodyPr wrap="square" lIns="45720" tIns="91440" rIns="91440" bIns="45720" rtlCol="0" anchor="ctr"/>
          <a:lstStyle/>
          <a:p>
            <a:pPr>
              <a:lnSpc>
                <a:spcPct val="140000"/>
              </a:lnSpc>
            </a:pPr>
            <a:endParaRPr lang="en-US" sz="1600" dirty="0"/>
          </a:p>
        </p:txBody>
      </p:sp>
      <p:sp>
        <p:nvSpPr>
          <p:cNvPr id="18" name="Shape 14"/>
          <p:cNvSpPr/>
          <p:nvPr/>
        </p:nvSpPr>
        <p:spPr>
          <a:xfrm>
            <a:off x="2192337" y="5344741"/>
            <a:ext cx="115570" cy="115570"/>
          </a:xfrm>
          <a:prstGeom prst="ellipse">
            <a:avLst/>
          </a:prstGeom>
          <a:solidFill>
            <a:srgbClr val="F2F2F2"/>
          </a:solidFill>
          <a:ln w="38100">
            <a:solidFill>
              <a:srgbClr val="808080"/>
            </a:solidFill>
            <a:prstDash val="solid"/>
          </a:ln>
        </p:spPr>
      </p:sp>
      <p:sp>
        <p:nvSpPr>
          <p:cNvPr id="19" name="Text 15"/>
          <p:cNvSpPr/>
          <p:nvPr/>
        </p:nvSpPr>
        <p:spPr>
          <a:xfrm>
            <a:off x="2192337" y="5344741"/>
            <a:ext cx="115570" cy="115570"/>
          </a:xfrm>
          <a:prstGeom prst="rect">
            <a:avLst/>
          </a:prstGeom>
          <a:noFill/>
        </p:spPr>
        <p:txBody>
          <a:bodyPr wrap="square" lIns="45720" tIns="91440" rIns="91440" bIns="45720" rtlCol="0" anchor="ctr"/>
          <a:lstStyle/>
          <a:p>
            <a:pPr>
              <a:lnSpc>
                <a:spcPct val="140000"/>
              </a:lnSpc>
            </a:pPr>
            <a:endParaRPr lang="en-US" sz="1600" dirty="0"/>
          </a:p>
        </p:txBody>
      </p:sp>
      <p:sp>
        <p:nvSpPr>
          <p:cNvPr id="20" name="Shape 16"/>
          <p:cNvSpPr/>
          <p:nvPr/>
        </p:nvSpPr>
        <p:spPr>
          <a:xfrm>
            <a:off x="8148955" y="2024380"/>
            <a:ext cx="3502025" cy="2752725"/>
          </a:xfrm>
          <a:prstGeom prst="roundRect">
            <a:avLst>
              <a:gd name="adj" fmla="val 8836"/>
            </a:avLst>
          </a:prstGeom>
          <a:solidFill>
            <a:srgbClr val="D3BDA6"/>
          </a:solidFill>
        </p:spPr>
      </p:sp>
      <p:sp>
        <p:nvSpPr>
          <p:cNvPr id="21" name="Text 17"/>
          <p:cNvSpPr/>
          <p:nvPr/>
        </p:nvSpPr>
        <p:spPr>
          <a:xfrm>
            <a:off x="8148955" y="2024380"/>
            <a:ext cx="3502025" cy="2752725"/>
          </a:xfrm>
          <a:prstGeom prst="rect">
            <a:avLst/>
          </a:prstGeom>
          <a:noFill/>
        </p:spPr>
        <p:txBody>
          <a:bodyPr wrap="square" lIns="45720" tIns="91440" rIns="91440" bIns="45720" rtlCol="0" anchor="ctr"/>
          <a:lstStyle/>
          <a:p>
            <a:pPr>
              <a:lnSpc>
                <a:spcPct val="100000"/>
              </a:lnSpc>
            </a:pPr>
            <a:endParaRPr lang="en-US" sz="1600" dirty="0"/>
          </a:p>
        </p:txBody>
      </p:sp>
      <p:sp>
        <p:nvSpPr>
          <p:cNvPr id="23" name="Text 19"/>
          <p:cNvSpPr/>
          <p:nvPr/>
        </p:nvSpPr>
        <p:spPr>
          <a:xfrm rot="8100000">
            <a:off x="9696132" y="5001260"/>
            <a:ext cx="295275" cy="295275"/>
          </a:xfrm>
          <a:prstGeom prst="rect">
            <a:avLst/>
          </a:prstGeom>
          <a:noFill/>
        </p:spPr>
        <p:txBody>
          <a:bodyPr wrap="square" lIns="45720" tIns="91440" rIns="91440" bIns="45720" rtlCol="0" anchor="ctr"/>
          <a:lstStyle/>
          <a:p>
            <a:pPr>
              <a:lnSpc>
                <a:spcPct val="140000"/>
              </a:lnSpc>
            </a:pPr>
            <a:endParaRPr lang="en-US" sz="1600" dirty="0"/>
          </a:p>
        </p:txBody>
      </p:sp>
      <p:sp>
        <p:nvSpPr>
          <p:cNvPr id="24" name="Shape 20"/>
          <p:cNvSpPr/>
          <p:nvPr/>
        </p:nvSpPr>
        <p:spPr>
          <a:xfrm>
            <a:off x="9790747" y="5339661"/>
            <a:ext cx="115570" cy="115570"/>
          </a:xfrm>
          <a:prstGeom prst="ellipse">
            <a:avLst/>
          </a:prstGeom>
          <a:solidFill>
            <a:srgbClr val="F2F2F2"/>
          </a:solidFill>
          <a:ln w="38100">
            <a:solidFill>
              <a:srgbClr val="808080"/>
            </a:solidFill>
            <a:prstDash val="solid"/>
          </a:ln>
        </p:spPr>
      </p:sp>
      <p:sp>
        <p:nvSpPr>
          <p:cNvPr id="25" name="Text 21"/>
          <p:cNvSpPr/>
          <p:nvPr/>
        </p:nvSpPr>
        <p:spPr>
          <a:xfrm>
            <a:off x="9790747" y="5339661"/>
            <a:ext cx="115570" cy="115570"/>
          </a:xfrm>
          <a:prstGeom prst="rect">
            <a:avLst/>
          </a:prstGeom>
          <a:noFill/>
        </p:spPr>
        <p:txBody>
          <a:bodyPr wrap="square" lIns="45720" tIns="91440" rIns="91440" bIns="45720" rtlCol="0" anchor="ctr"/>
          <a:lstStyle/>
          <a:p>
            <a:pPr>
              <a:lnSpc>
                <a:spcPct val="140000"/>
              </a:lnSpc>
            </a:pPr>
            <a:endParaRPr lang="en-US" sz="1600" dirty="0"/>
          </a:p>
        </p:txBody>
      </p:sp>
      <p:sp>
        <p:nvSpPr>
          <p:cNvPr id="28" name="Text 22"/>
          <p:cNvSpPr/>
          <p:nvPr/>
        </p:nvSpPr>
        <p:spPr>
          <a:xfrm>
            <a:off x="793114" y="5629770"/>
            <a:ext cx="3931285" cy="400110"/>
          </a:xfrm>
          <a:prstGeom prst="rect">
            <a:avLst/>
          </a:prstGeom>
          <a:noFill/>
        </p:spPr>
        <p:txBody>
          <a:bodyPr wrap="square" lIns="91440" tIns="45720" rIns="91440" bIns="45720" rtlCol="0" anchor="t">
            <a:spAutoFit/>
          </a:bodyPr>
          <a:lstStyle/>
          <a:p>
            <a:pPr>
              <a:lnSpc>
                <a:spcPct val="100000"/>
              </a:lnSpc>
            </a:pPr>
            <a:r>
              <a:rPr lang="en-US" sz="2000" b="1" dirty="0">
                <a:solidFill>
                  <a:srgbClr val="2C3741"/>
                </a:solidFill>
                <a:latin typeface="微软雅黑" panose="020B0503020204020204" charset="-122"/>
                <a:ea typeface="微软雅黑" panose="020B0503020204020204" charset="-122"/>
                <a:cs typeface="MiSans" pitchFamily="34" charset="-120"/>
              </a:rPr>
              <a:t>升级咖啡书苑学术交流空间</a:t>
            </a:r>
            <a:endParaRPr lang="en-US" sz="2000" dirty="0">
              <a:latin typeface="微软雅黑" panose="020B0503020204020204" charset="-122"/>
              <a:ea typeface="微软雅黑" panose="020B0503020204020204" charset="-122"/>
            </a:endParaRPr>
          </a:p>
        </p:txBody>
      </p:sp>
      <p:sp>
        <p:nvSpPr>
          <p:cNvPr id="29" name="Shape 23"/>
          <p:cNvSpPr/>
          <p:nvPr/>
        </p:nvSpPr>
        <p:spPr>
          <a:xfrm>
            <a:off x="550544" y="2027555"/>
            <a:ext cx="4173855" cy="2746375"/>
          </a:xfrm>
          <a:prstGeom prst="roundRect">
            <a:avLst>
              <a:gd name="adj" fmla="val 8805"/>
            </a:avLst>
          </a:prstGeom>
          <a:solidFill>
            <a:srgbClr val="C00000">
              <a:alpha val="0"/>
            </a:srgbClr>
          </a:solidFill>
        </p:spPr>
        <p:txBody>
          <a:bodyPr/>
          <a:lstStyle/>
          <a:p>
            <a:endParaRPr lang="zh-CN" altLang="en-US" dirty="0"/>
          </a:p>
        </p:txBody>
      </p:sp>
      <p:sp>
        <p:nvSpPr>
          <p:cNvPr id="30" name="Text 24"/>
          <p:cNvSpPr/>
          <p:nvPr/>
        </p:nvSpPr>
        <p:spPr>
          <a:xfrm>
            <a:off x="550544" y="2027555"/>
            <a:ext cx="3502025" cy="2746375"/>
          </a:xfrm>
          <a:prstGeom prst="rect">
            <a:avLst/>
          </a:prstGeom>
          <a:solidFill>
            <a:srgbClr val="C00000"/>
          </a:solidFill>
        </p:spPr>
        <p:txBody>
          <a:bodyPr wrap="square" lIns="180000" tIns="91440" rIns="180000" bIns="45720" rtlCol="0" anchor="ctr"/>
          <a:lstStyle/>
          <a:p>
            <a:pPr>
              <a:lnSpc>
                <a:spcPct val="130000"/>
              </a:lnSpc>
            </a:pPr>
            <a:r>
              <a:rPr lang="en-US" sz="2000" b="1" dirty="0" err="1">
                <a:solidFill>
                  <a:srgbClr val="FFFFFF"/>
                </a:solidFill>
                <a:latin typeface="微软雅黑" panose="020B0503020204020204" charset="-122"/>
                <a:ea typeface="微软雅黑" panose="020B0503020204020204" charset="-122"/>
                <a:cs typeface="MiSans" pitchFamily="34" charset="-120"/>
              </a:rPr>
              <a:t>持续升级</a:t>
            </a:r>
            <a:r>
              <a:rPr lang="zh-CN" altLang="en-US" sz="2000" b="1" dirty="0">
                <a:solidFill>
                  <a:srgbClr val="FFFFFF"/>
                </a:solidFill>
                <a:latin typeface="微软雅黑" panose="020B0503020204020204" charset="-122"/>
                <a:ea typeface="微软雅黑" panose="020B0503020204020204" charset="-122"/>
                <a:cs typeface="MiSans" pitchFamily="34" charset="-120"/>
              </a:rPr>
              <a:t>“</a:t>
            </a:r>
            <a:r>
              <a:rPr lang="en-US" sz="2000" b="1" dirty="0">
                <a:solidFill>
                  <a:srgbClr val="FFFFFF"/>
                </a:solidFill>
                <a:latin typeface="微软雅黑" panose="020B0503020204020204" charset="-122"/>
                <a:ea typeface="微软雅黑" panose="020B0503020204020204" charset="-122"/>
                <a:cs typeface="MiSans" pitchFamily="34" charset="-120"/>
              </a:rPr>
              <a:t>“</a:t>
            </a:r>
            <a:r>
              <a:rPr lang="en-US" sz="2000" b="1" dirty="0" err="1">
                <a:solidFill>
                  <a:srgbClr val="FFFFFF"/>
                </a:solidFill>
                <a:latin typeface="微软雅黑" panose="020B0503020204020204" charset="-122"/>
                <a:ea typeface="微软雅黑" panose="020B0503020204020204" charset="-122"/>
                <a:cs typeface="MiSans" pitchFamily="34" charset="-120"/>
              </a:rPr>
              <a:t>咖啡书苑</a:t>
            </a:r>
            <a:r>
              <a:rPr lang="en-US" sz="2000" b="1" dirty="0">
                <a:solidFill>
                  <a:srgbClr val="FFFFFF"/>
                </a:solidFill>
                <a:latin typeface="微软雅黑" panose="020B0503020204020204" charset="-122"/>
                <a:ea typeface="微软雅黑" panose="020B0503020204020204" charset="-122"/>
                <a:cs typeface="MiSans" pitchFamily="34" charset="-120"/>
              </a:rPr>
              <a:t>”，</a:t>
            </a:r>
            <a:r>
              <a:rPr lang="zh-CN" altLang="en-US" sz="2000" b="1" dirty="0">
                <a:solidFill>
                  <a:srgbClr val="FFFFFF"/>
                </a:solidFill>
                <a:latin typeface="微软雅黑" panose="020B0503020204020204" charset="-122"/>
                <a:ea typeface="微软雅黑" panose="020B0503020204020204" charset="-122"/>
                <a:cs typeface="MiSans" pitchFamily="34" charset="-120"/>
              </a:rPr>
              <a:t>打造外院”会客厅“，</a:t>
            </a:r>
            <a:r>
              <a:rPr lang="en-US" sz="2000" b="1" dirty="0">
                <a:solidFill>
                  <a:srgbClr val="FFFFFF"/>
                </a:solidFill>
                <a:latin typeface="微软雅黑" panose="020B0503020204020204" charset="-122"/>
                <a:ea typeface="微软雅黑" panose="020B0503020204020204" charset="-122"/>
                <a:cs typeface="MiSans" pitchFamily="34" charset="-120"/>
              </a:rPr>
              <a:t>全年承办“院长茶座等品牌活动24场</a:t>
            </a:r>
            <a:r>
              <a:rPr lang="zh-CN" altLang="en-US" sz="2000" b="1" dirty="0">
                <a:solidFill>
                  <a:srgbClr val="FFFFFF"/>
                </a:solidFill>
                <a:latin typeface="微软雅黑" panose="020B0503020204020204" charset="-122"/>
                <a:ea typeface="微软雅黑" panose="020B0503020204020204" charset="-122"/>
                <a:cs typeface="MiSans" pitchFamily="34" charset="-120"/>
              </a:rPr>
              <a:t>，接待内外宾来访</a:t>
            </a:r>
            <a:r>
              <a:rPr lang="en-US" altLang="zh-CN" sz="2000" b="1" dirty="0">
                <a:solidFill>
                  <a:srgbClr val="FFFFFF"/>
                </a:solidFill>
                <a:latin typeface="微软雅黑" panose="020B0503020204020204" charset="-122"/>
                <a:ea typeface="微软雅黑" panose="020B0503020204020204" charset="-122"/>
                <a:cs typeface="MiSans" pitchFamily="34" charset="-120"/>
              </a:rPr>
              <a:t>12</a:t>
            </a:r>
            <a:r>
              <a:rPr lang="zh-CN" altLang="en-US" sz="2000" b="1" dirty="0">
                <a:solidFill>
                  <a:srgbClr val="FFFFFF"/>
                </a:solidFill>
                <a:latin typeface="微软雅黑" panose="020B0503020204020204" charset="-122"/>
                <a:ea typeface="微软雅黑" panose="020B0503020204020204" charset="-122"/>
                <a:cs typeface="MiSans" pitchFamily="34" charset="-120"/>
              </a:rPr>
              <a:t>场。</a:t>
            </a:r>
            <a:endParaRPr lang="en-US" sz="2000" b="1" dirty="0">
              <a:solidFill>
                <a:srgbClr val="FFFFFF"/>
              </a:solidFill>
              <a:latin typeface="微软雅黑" panose="020B0503020204020204" charset="-122"/>
              <a:ea typeface="微软雅黑" panose="020B0503020204020204" charset="-122"/>
              <a:cs typeface="MiSans" pitchFamily="34" charset="-120"/>
            </a:endParaRPr>
          </a:p>
        </p:txBody>
      </p:sp>
      <p:sp>
        <p:nvSpPr>
          <p:cNvPr id="31" name="Text 25"/>
          <p:cNvSpPr/>
          <p:nvPr/>
        </p:nvSpPr>
        <p:spPr>
          <a:xfrm>
            <a:off x="4475017" y="5629770"/>
            <a:ext cx="3931285" cy="400110"/>
          </a:xfrm>
          <a:prstGeom prst="rect">
            <a:avLst/>
          </a:prstGeom>
          <a:noFill/>
        </p:spPr>
        <p:txBody>
          <a:bodyPr wrap="square" lIns="91440" tIns="45720" rIns="91440" bIns="45720" rtlCol="0" anchor="t">
            <a:spAutoFit/>
          </a:bodyPr>
          <a:lstStyle/>
          <a:p>
            <a:pPr>
              <a:lnSpc>
                <a:spcPct val="100000"/>
              </a:lnSpc>
            </a:pPr>
            <a:r>
              <a:rPr lang="en-US" sz="2000" b="1" dirty="0">
                <a:solidFill>
                  <a:srgbClr val="2C3741"/>
                </a:solidFill>
                <a:latin typeface="微软雅黑" panose="020B0503020204020204" charset="-122"/>
                <a:ea typeface="微软雅黑" panose="020B0503020204020204" charset="-122"/>
                <a:cs typeface="MiSans" pitchFamily="34" charset="-120"/>
              </a:rPr>
              <a:t>完成谭张婷阅览室环境改造</a:t>
            </a:r>
            <a:endParaRPr lang="en-US" sz="2000" dirty="0">
              <a:latin typeface="微软雅黑" panose="020B0503020204020204" charset="-122"/>
              <a:ea typeface="微软雅黑" panose="020B0503020204020204" charset="-122"/>
            </a:endParaRPr>
          </a:p>
        </p:txBody>
      </p:sp>
      <p:sp>
        <p:nvSpPr>
          <p:cNvPr id="32" name="Shape 26"/>
          <p:cNvSpPr/>
          <p:nvPr/>
        </p:nvSpPr>
        <p:spPr>
          <a:xfrm>
            <a:off x="4354830" y="2022475"/>
            <a:ext cx="3434080" cy="2746375"/>
          </a:xfrm>
          <a:prstGeom prst="roundRect">
            <a:avLst>
              <a:gd name="adj" fmla="val 8805"/>
            </a:avLst>
          </a:prstGeom>
          <a:solidFill>
            <a:srgbClr val="000000">
              <a:alpha val="0"/>
            </a:srgbClr>
          </a:solidFill>
        </p:spPr>
      </p:sp>
      <p:sp>
        <p:nvSpPr>
          <p:cNvPr id="33" name="Text 27"/>
          <p:cNvSpPr/>
          <p:nvPr/>
        </p:nvSpPr>
        <p:spPr>
          <a:xfrm>
            <a:off x="4354830" y="2022475"/>
            <a:ext cx="3434080" cy="2746375"/>
          </a:xfrm>
          <a:prstGeom prst="rect">
            <a:avLst/>
          </a:prstGeom>
          <a:noFill/>
        </p:spPr>
        <p:txBody>
          <a:bodyPr wrap="square" lIns="180000" tIns="91440" rIns="180000" bIns="45720" rtlCol="0" anchor="ctr"/>
          <a:lstStyle/>
          <a:p>
            <a:pPr>
              <a:lnSpc>
                <a:spcPct val="130000"/>
              </a:lnSpc>
            </a:pPr>
            <a:r>
              <a:rPr lang="en-US" sz="2000" b="1" dirty="0">
                <a:solidFill>
                  <a:srgbClr val="FFFFFF"/>
                </a:solidFill>
                <a:latin typeface="MiSans" pitchFamily="34" charset="0"/>
                <a:ea typeface="MiSans" pitchFamily="34" charset="-122"/>
                <a:cs typeface="MiSans" pitchFamily="34" charset="-120"/>
              </a:rPr>
              <a:t>完成“谭张婷阅览室”环境灯光改造，提升其专业化支撑能力，保障重要拍摄任务的顺利完成。</a:t>
            </a:r>
            <a:endParaRPr lang="en-US" sz="2000" b="1" dirty="0"/>
          </a:p>
        </p:txBody>
      </p:sp>
      <p:sp>
        <p:nvSpPr>
          <p:cNvPr id="34" name="Text 28"/>
          <p:cNvSpPr/>
          <p:nvPr/>
        </p:nvSpPr>
        <p:spPr>
          <a:xfrm>
            <a:off x="8807449" y="5632860"/>
            <a:ext cx="3931285" cy="400110"/>
          </a:xfrm>
          <a:prstGeom prst="rect">
            <a:avLst/>
          </a:prstGeom>
          <a:noFill/>
        </p:spPr>
        <p:txBody>
          <a:bodyPr wrap="square" lIns="91440" tIns="45720" rIns="91440" bIns="45720" rtlCol="0" anchor="t">
            <a:spAutoFit/>
          </a:bodyPr>
          <a:lstStyle/>
          <a:p>
            <a:pPr>
              <a:lnSpc>
                <a:spcPct val="100000"/>
              </a:lnSpc>
            </a:pPr>
            <a:r>
              <a:rPr lang="en-US" sz="2000" b="1" dirty="0">
                <a:solidFill>
                  <a:srgbClr val="2C3741"/>
                </a:solidFill>
                <a:latin typeface="微软雅黑" panose="020B0503020204020204" charset="-122"/>
                <a:ea typeface="微软雅黑" panose="020B0503020204020204" charset="-122"/>
                <a:cs typeface="MiSans" pitchFamily="34" charset="-120"/>
              </a:rPr>
              <a:t>升级文印服务模式</a:t>
            </a:r>
            <a:endParaRPr lang="en-US" sz="2000" dirty="0">
              <a:latin typeface="微软雅黑" panose="020B0503020204020204" charset="-122"/>
              <a:ea typeface="微软雅黑" panose="020B0503020204020204" charset="-122"/>
            </a:endParaRPr>
          </a:p>
        </p:txBody>
      </p:sp>
      <p:sp>
        <p:nvSpPr>
          <p:cNvPr id="35" name="Shape 29"/>
          <p:cNvSpPr/>
          <p:nvPr/>
        </p:nvSpPr>
        <p:spPr>
          <a:xfrm>
            <a:off x="8148955" y="2022475"/>
            <a:ext cx="3434080" cy="2746375"/>
          </a:xfrm>
          <a:prstGeom prst="roundRect">
            <a:avLst>
              <a:gd name="adj" fmla="val 8805"/>
            </a:avLst>
          </a:prstGeom>
          <a:solidFill>
            <a:srgbClr val="C00000">
              <a:alpha val="0"/>
            </a:srgbClr>
          </a:solidFill>
        </p:spPr>
        <p:txBody>
          <a:bodyPr/>
          <a:lstStyle/>
          <a:p>
            <a:endParaRPr lang="zh-CN" altLang="en-US" dirty="0"/>
          </a:p>
        </p:txBody>
      </p:sp>
      <p:sp>
        <p:nvSpPr>
          <p:cNvPr id="36" name="Text 30"/>
          <p:cNvSpPr/>
          <p:nvPr/>
        </p:nvSpPr>
        <p:spPr>
          <a:xfrm>
            <a:off x="8148955" y="2022475"/>
            <a:ext cx="3434080" cy="2746375"/>
          </a:xfrm>
          <a:prstGeom prst="rect">
            <a:avLst/>
          </a:prstGeom>
          <a:solidFill>
            <a:srgbClr val="C00000"/>
          </a:solidFill>
        </p:spPr>
        <p:txBody>
          <a:bodyPr wrap="square" lIns="180000" tIns="91440" rIns="180000" bIns="45720" rtlCol="0" anchor="ctr"/>
          <a:lstStyle/>
          <a:p>
            <a:pPr>
              <a:lnSpc>
                <a:spcPct val="130000"/>
              </a:lnSpc>
            </a:pPr>
            <a:r>
              <a:rPr lang="en-US" sz="2000" b="1" dirty="0">
                <a:solidFill>
                  <a:srgbClr val="FFFFFF"/>
                </a:solidFill>
                <a:latin typeface="微软雅黑" panose="020B0503020204020204" charset="-122"/>
                <a:ea typeface="微软雅黑" panose="020B0503020204020204" charset="-122"/>
                <a:cs typeface="MiSans" pitchFamily="34" charset="-120"/>
              </a:rPr>
              <a:t>升级文印服务为7×24小时自助模式，操作便捷、响应高效，获得师生广泛好评，显著提升服务体验。</a:t>
            </a:r>
            <a:endParaRPr lang="en-US" sz="2000" b="1" dirty="0">
              <a:latin typeface="微软雅黑" panose="020B0503020204020204" charset="-122"/>
              <a:ea typeface="微软雅黑" panose="020B0503020204020204" charset="-122"/>
            </a:endParaRPr>
          </a:p>
        </p:txBody>
      </p:sp>
      <p:grpSp>
        <p:nvGrpSpPr>
          <p:cNvPr id="37" name="组合 36"/>
          <p:cNvGrpSpPr/>
          <p:nvPr/>
        </p:nvGrpSpPr>
        <p:grpSpPr>
          <a:xfrm>
            <a:off x="0" y="0"/>
            <a:ext cx="12288520" cy="1028700"/>
            <a:chOff x="0" y="-1615"/>
            <a:chExt cx="19352" cy="1620"/>
          </a:xfrm>
        </p:grpSpPr>
        <p:pic>
          <p:nvPicPr>
            <p:cNvPr id="38" name="图片 37" descr="40李津-春意嫣然-09"/>
            <p:cNvPicPr>
              <a:picLocks noChangeAspect="1"/>
            </p:cNvPicPr>
            <p:nvPr/>
          </p:nvPicPr>
          <p:blipFill>
            <a:blip r:embed="rId3"/>
            <a:srcRect t="46118"/>
            <a:stretch>
              <a:fillRect/>
            </a:stretch>
          </p:blipFill>
          <p:spPr>
            <a:xfrm>
              <a:off x="14735" y="-1597"/>
              <a:ext cx="4461" cy="1603"/>
            </a:xfrm>
            <a:prstGeom prst="rect">
              <a:avLst/>
            </a:prstGeom>
          </p:spPr>
        </p:pic>
        <p:sp>
          <p:nvSpPr>
            <p:cNvPr id="39" name="矩形 38"/>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40" name="图片 39" descr="白色学院黑体横版"/>
          <p:cNvPicPr>
            <a:picLocks noChangeAspect="1"/>
          </p:cNvPicPr>
          <p:nvPr/>
        </p:nvPicPr>
        <p:blipFill>
          <a:blip r:embed="rId4"/>
          <a:stretch>
            <a:fillRect/>
          </a:stretch>
        </p:blipFill>
        <p:spPr>
          <a:xfrm>
            <a:off x="9490710" y="254000"/>
            <a:ext cx="2322830" cy="518160"/>
          </a:xfrm>
          <a:prstGeom prst="rect">
            <a:avLst/>
          </a:prstGeom>
        </p:spPr>
      </p:pic>
      <p:sp>
        <p:nvSpPr>
          <p:cNvPr id="41" name="矩形 40"/>
          <p:cNvSpPr/>
          <p:nvPr/>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2" name="文本框 10"/>
          <p:cNvSpPr txBox="1">
            <a:spLocks noChangeArrowheads="1"/>
          </p:cNvSpPr>
          <p:nvPr/>
        </p:nvSpPr>
        <p:spPr bwMode="auto">
          <a:xfrm>
            <a:off x="3021095" y="1224194"/>
            <a:ext cx="750299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latin typeface="微软雅黑" panose="020B0503020204020204" charset="-122"/>
                <a:ea typeface="微软雅黑" panose="020B0503020204020204" charset="-122"/>
              </a:rPr>
              <a:t>咖啡书苑</a:t>
            </a:r>
            <a:r>
              <a:rPr lang="en-US" altLang="zh-CN" sz="2800" b="1" dirty="0">
                <a:latin typeface="微软雅黑" panose="020B0503020204020204" charset="-122"/>
                <a:ea typeface="微软雅黑" panose="020B0503020204020204" charset="-122"/>
              </a:rPr>
              <a:t>&amp;</a:t>
            </a:r>
            <a:r>
              <a:rPr lang="zh-CN" altLang="en-US" sz="2800" b="1" dirty="0">
                <a:latin typeface="微软雅黑" panose="020B0503020204020204" charset="-122"/>
                <a:ea typeface="微软雅黑" panose="020B0503020204020204" charset="-122"/>
              </a:rPr>
              <a:t>谭张婷阅览室</a:t>
            </a:r>
            <a:r>
              <a:rPr lang="en-US" altLang="zh-CN" sz="2800" b="1" dirty="0">
                <a:latin typeface="微软雅黑" panose="020B0503020204020204" charset="-122"/>
                <a:ea typeface="微软雅黑" panose="020B0503020204020204" charset="-122"/>
              </a:rPr>
              <a:t>&amp;</a:t>
            </a:r>
            <a:r>
              <a:rPr lang="zh-CN" altLang="en-US" sz="2800" b="1" dirty="0">
                <a:latin typeface="微软雅黑" panose="020B0503020204020204" charset="-122"/>
                <a:ea typeface="微软雅黑" panose="020B0503020204020204" charset="-122"/>
              </a:rPr>
              <a:t>文印服务</a:t>
            </a:r>
          </a:p>
          <a:p>
            <a:endParaRPr lang="zh-CN" altLang="en-US" sz="2800" b="1" dirty="0">
              <a:latin typeface="微软雅黑" panose="020B0503020204020204" charset="-122"/>
              <a:ea typeface="微软雅黑" panose="020B050302020402020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0"/>
          <p:cNvSpPr/>
          <p:nvPr/>
        </p:nvSpPr>
        <p:spPr>
          <a:xfrm>
            <a:off x="5172075" y="1997710"/>
            <a:ext cx="988695" cy="760730"/>
          </a:xfrm>
          <a:prstGeom prst="rect">
            <a:avLst/>
          </a:prstGeom>
          <a:solidFill>
            <a:srgbClr val="FFFFFF"/>
          </a:solidFill>
        </p:spPr>
      </p:sp>
      <p:sp>
        <p:nvSpPr>
          <p:cNvPr id="4" name="Text 1"/>
          <p:cNvSpPr/>
          <p:nvPr/>
        </p:nvSpPr>
        <p:spPr>
          <a:xfrm>
            <a:off x="5172075" y="1997710"/>
            <a:ext cx="988695" cy="760730"/>
          </a:xfrm>
          <a:prstGeom prst="rect">
            <a:avLst/>
          </a:prstGeom>
          <a:noFill/>
        </p:spPr>
        <p:txBody>
          <a:bodyPr wrap="square" lIns="45720" tIns="91440" rIns="91440" bIns="45720" rtlCol="0" anchor="ctr"/>
          <a:lstStyle/>
          <a:p>
            <a:pPr>
              <a:lnSpc>
                <a:spcPct val="100000"/>
              </a:lnSpc>
            </a:pPr>
            <a:endParaRPr lang="en-US" sz="1600" dirty="0"/>
          </a:p>
        </p:txBody>
      </p:sp>
      <p:sp>
        <p:nvSpPr>
          <p:cNvPr id="6" name="Text 3"/>
          <p:cNvSpPr/>
          <p:nvPr/>
        </p:nvSpPr>
        <p:spPr>
          <a:xfrm>
            <a:off x="254000" y="2086610"/>
            <a:ext cx="3128010" cy="862965"/>
          </a:xfrm>
          <a:prstGeom prst="rect">
            <a:avLst/>
          </a:prstGeom>
          <a:noFill/>
        </p:spPr>
        <p:txBody>
          <a:bodyPr wrap="square" lIns="91440" tIns="45720" rIns="91440" bIns="45720" rtlCol="0" anchor="t"/>
          <a:lstStyle/>
          <a:p>
            <a:pPr>
              <a:lnSpc>
                <a:spcPct val="100000"/>
              </a:lnSpc>
            </a:pPr>
            <a:endParaRPr lang="en-US" sz="1600" dirty="0"/>
          </a:p>
        </p:txBody>
      </p:sp>
      <p:pic>
        <p:nvPicPr>
          <p:cNvPr id="7" name="图片 6"/>
          <p:cNvPicPr>
            <a:picLocks noChangeAspect="1"/>
          </p:cNvPicPr>
          <p:nvPr/>
        </p:nvPicPr>
        <p:blipFill>
          <a:blip r:embed="rId3"/>
          <a:stretch>
            <a:fillRect/>
          </a:stretch>
        </p:blipFill>
        <p:spPr>
          <a:xfrm>
            <a:off x="1640915" y="1033146"/>
            <a:ext cx="3229430" cy="5518785"/>
          </a:xfrm>
          <a:prstGeom prst="rect">
            <a:avLst/>
          </a:prstGeom>
        </p:spPr>
      </p:pic>
      <p:pic>
        <p:nvPicPr>
          <p:cNvPr id="5" name="图片 4"/>
          <p:cNvPicPr>
            <a:picLocks noChangeAspect="1"/>
          </p:cNvPicPr>
          <p:nvPr/>
        </p:nvPicPr>
        <p:blipFill>
          <a:blip r:embed="rId4"/>
          <a:stretch>
            <a:fillRect/>
          </a:stretch>
        </p:blipFill>
        <p:spPr>
          <a:xfrm>
            <a:off x="6462500" y="1014731"/>
            <a:ext cx="4148864" cy="5537200"/>
          </a:xfrm>
          <a:prstGeom prst="rect">
            <a:avLst/>
          </a:prstGeom>
        </p:spPr>
      </p:pic>
      <p:grpSp>
        <p:nvGrpSpPr>
          <p:cNvPr id="2" name="组合 1"/>
          <p:cNvGrpSpPr/>
          <p:nvPr/>
        </p:nvGrpSpPr>
        <p:grpSpPr>
          <a:xfrm>
            <a:off x="0" y="0"/>
            <a:ext cx="12288520" cy="1028700"/>
            <a:chOff x="0" y="-1615"/>
            <a:chExt cx="19352" cy="1620"/>
          </a:xfrm>
        </p:grpSpPr>
        <p:pic>
          <p:nvPicPr>
            <p:cNvPr id="8" name="图片 7" descr="40李津-春意嫣然-09"/>
            <p:cNvPicPr>
              <a:picLocks noChangeAspect="1"/>
            </p:cNvPicPr>
            <p:nvPr/>
          </p:nvPicPr>
          <p:blipFill>
            <a:blip r:embed="rId5"/>
            <a:srcRect t="46118"/>
            <a:stretch>
              <a:fillRect/>
            </a:stretch>
          </p:blipFill>
          <p:spPr>
            <a:xfrm>
              <a:off x="14735" y="-1597"/>
              <a:ext cx="4461" cy="1603"/>
            </a:xfrm>
            <a:prstGeom prst="rect">
              <a:avLst/>
            </a:prstGeom>
          </p:spPr>
        </p:pic>
        <p:sp>
          <p:nvSpPr>
            <p:cNvPr id="9" name="矩形 8"/>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10" name="图片 9" descr="白色学院黑体横版"/>
          <p:cNvPicPr>
            <a:picLocks noChangeAspect="1"/>
          </p:cNvPicPr>
          <p:nvPr/>
        </p:nvPicPr>
        <p:blipFill>
          <a:blip r:embed="rId6"/>
          <a:stretch>
            <a:fillRect/>
          </a:stretch>
        </p:blipFill>
        <p:spPr>
          <a:xfrm>
            <a:off x="9490710" y="254000"/>
            <a:ext cx="2322830" cy="518160"/>
          </a:xfrm>
          <a:prstGeom prst="rect">
            <a:avLst/>
          </a:prstGeom>
        </p:spPr>
      </p:pic>
      <p:sp>
        <p:nvSpPr>
          <p:cNvPr id="11" name="矩形 10"/>
          <p:cNvSpPr/>
          <p:nvPr/>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1"/>
            <a:ext cx="12192000" cy="6857999"/>
          </a:xfrm>
          <a:prstGeom prst="rect">
            <a:avLst/>
          </a:prstGeom>
        </p:spPr>
      </p:pic>
      <p:sp>
        <p:nvSpPr>
          <p:cNvPr id="13" name="文本占位符 12"/>
          <p:cNvSpPr>
            <a:spLocks noGrp="1"/>
          </p:cNvSpPr>
          <p:nvPr>
            <p:ph type="body" sz="quarter" idx="10"/>
          </p:nvPr>
        </p:nvSpPr>
        <p:spPr>
          <a:xfrm>
            <a:off x="637966" y="690435"/>
            <a:ext cx="5716686" cy="707886"/>
          </a:xfrm>
        </p:spPr>
        <p:txBody>
          <a:bodyPr/>
          <a:lstStyle/>
          <a:p>
            <a:r>
              <a:rPr lang="en-US" altLang="zh-CN" dirty="0">
                <a:sym typeface="Arial" panose="020B0604020202020204" pitchFamily="34" charset="0"/>
              </a:rPr>
              <a:t>PART  03</a:t>
            </a:r>
            <a:endParaRPr lang="zh-CN" altLang="en-US" dirty="0">
              <a:sym typeface="Arial" panose="020B0604020202020204" pitchFamily="34" charset="0"/>
            </a:endParaRPr>
          </a:p>
        </p:txBody>
      </p:sp>
      <p:sp>
        <p:nvSpPr>
          <p:cNvPr id="19" name="文本占位符 18"/>
          <p:cNvSpPr>
            <a:spLocks noGrp="1"/>
          </p:cNvSpPr>
          <p:nvPr>
            <p:ph type="body" sz="quarter" idx="11"/>
          </p:nvPr>
        </p:nvSpPr>
        <p:spPr>
          <a:xfrm>
            <a:off x="637966" y="1729404"/>
            <a:ext cx="8878870" cy="887667"/>
          </a:xfrm>
        </p:spPr>
        <p:txBody>
          <a:bodyPr/>
          <a:lstStyle/>
          <a:p>
            <a:r>
              <a:rPr lang="zh-CN" altLang="en-US" dirty="0">
                <a:sym typeface="Arial" panose="020B0604020202020204" pitchFamily="34" charset="0"/>
              </a:rPr>
              <a:t>夯实资源基础 推进特色建设</a:t>
            </a:r>
          </a:p>
          <a:p>
            <a:endParaRPr lang="zh-CN" altLang="en-US" dirty="0">
              <a:sym typeface="Arial" panose="020B0604020202020204" pitchFamily="34" charset="0"/>
            </a:endParaRPr>
          </a:p>
          <a:p>
            <a:endParaRPr lang="zh-CN" altLang="en-US" dirty="0">
              <a:sym typeface="Arial" panose="020B0604020202020204" pitchFamily="34" charset="0"/>
            </a:endParaRPr>
          </a:p>
          <a:p>
            <a:endParaRPr lang="zh-CN" altLang="en-US" dirty="0">
              <a:sym typeface="Arial" panose="020B0604020202020204" pitchFamily="34" charset="0"/>
            </a:endParaRPr>
          </a:p>
        </p:txBody>
      </p:sp>
      <p:pic>
        <p:nvPicPr>
          <p:cNvPr id="33" name="图片 32"/>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14147" y="2724421"/>
            <a:ext cx="5260154" cy="3412704"/>
          </a:xfrm>
          <a:prstGeom prst="rect">
            <a:avLst/>
          </a:prstGeom>
        </p:spPr>
      </p:pic>
      <p:pic>
        <p:nvPicPr>
          <p:cNvPr id="34" name="图片 33" descr="白色学院黑体横版"/>
          <p:cNvPicPr>
            <a:picLocks noChangeAspect="1"/>
          </p:cNvPicPr>
          <p:nvPr/>
        </p:nvPicPr>
        <p:blipFill>
          <a:blip r:embed="rId6"/>
          <a:stretch>
            <a:fillRect/>
          </a:stretch>
        </p:blipFill>
        <p:spPr>
          <a:xfrm>
            <a:off x="9516836" y="1093470"/>
            <a:ext cx="2322830" cy="5181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rot="8100000" flipH="1" flipV="1">
            <a:off x="457835" y="315595"/>
            <a:ext cx="525780" cy="525780"/>
          </a:xfrm>
          <a:prstGeom prst="ellipse">
            <a:avLst/>
          </a:prstGeom>
          <a:gradFill flip="none" rotWithShape="1">
            <a:gsLst>
              <a:gs pos="0">
                <a:srgbClr val="D3BDA6">
                  <a:alpha val="0"/>
                </a:srgbClr>
              </a:gs>
              <a:gs pos="100000">
                <a:srgbClr val="B48E67">
                  <a:alpha val="67000"/>
                </a:srgbClr>
              </a:gs>
            </a:gsLst>
            <a:lin ang="16200000" scaled="1"/>
          </a:gradFill>
        </p:spPr>
      </p:sp>
      <p:sp>
        <p:nvSpPr>
          <p:cNvPr id="3" name="Text 1"/>
          <p:cNvSpPr/>
          <p:nvPr/>
        </p:nvSpPr>
        <p:spPr>
          <a:xfrm rot="8100000">
            <a:off x="457835" y="315595"/>
            <a:ext cx="525780" cy="525780"/>
          </a:xfrm>
          <a:prstGeom prst="rect">
            <a:avLst/>
          </a:prstGeom>
          <a:noFill/>
        </p:spPr>
        <p:txBody>
          <a:bodyPr wrap="square" lIns="45720" tIns="91440" rIns="91440" bIns="45720" rtlCol="0" anchor="ctr"/>
          <a:lstStyle/>
          <a:p>
            <a:pPr>
              <a:lnSpc>
                <a:spcPct val="100000"/>
              </a:lnSpc>
            </a:pPr>
            <a:endParaRPr lang="en-US" sz="1600" dirty="0"/>
          </a:p>
        </p:txBody>
      </p:sp>
      <p:pic>
        <p:nvPicPr>
          <p:cNvPr id="4" name="Image 0" descr="https://kimi-img.moonshot.cn/pub/slides/slides_tmpl/image/25-09-04-16:31:20-d2sksm61bb2p4onbqit0.jpeg"/>
          <p:cNvPicPr>
            <a:picLocks noChangeAspect="1"/>
          </p:cNvPicPr>
          <p:nvPr/>
        </p:nvPicPr>
        <p:blipFill>
          <a:blip r:embed="rId3"/>
          <a:srcRect l="28012" t="7813" r="22500" b="7813"/>
          <a:stretch>
            <a:fillRect/>
          </a:stretch>
        </p:blipFill>
        <p:spPr>
          <a:xfrm>
            <a:off x="7106508" y="0"/>
            <a:ext cx="6033547" cy="6858000"/>
          </a:xfrm>
          <a:prstGeom prst="rect">
            <a:avLst/>
          </a:prstGeom>
        </p:spPr>
      </p:pic>
      <p:sp>
        <p:nvSpPr>
          <p:cNvPr id="5" name="Shape 2"/>
          <p:cNvSpPr/>
          <p:nvPr/>
        </p:nvSpPr>
        <p:spPr>
          <a:xfrm>
            <a:off x="7106508" y="0"/>
            <a:ext cx="6033600" cy="6858000"/>
          </a:xfrm>
          <a:prstGeom prst="rect">
            <a:avLst/>
          </a:prstGeom>
          <a:solidFill>
            <a:srgbClr val="C00000">
              <a:alpha val="79000"/>
            </a:srgbClr>
          </a:solidFill>
        </p:spPr>
      </p:sp>
      <p:sp>
        <p:nvSpPr>
          <p:cNvPr id="6" name="Text 3"/>
          <p:cNvSpPr/>
          <p:nvPr/>
        </p:nvSpPr>
        <p:spPr>
          <a:xfrm>
            <a:off x="7106508" y="0"/>
            <a:ext cx="6033600" cy="6858000"/>
          </a:xfrm>
          <a:prstGeom prst="rect">
            <a:avLst/>
          </a:prstGeom>
          <a:noFill/>
        </p:spPr>
        <p:txBody>
          <a:bodyPr wrap="square" lIns="45720" tIns="91440" rIns="91440" bIns="45720" rtlCol="0" anchor="ctr"/>
          <a:lstStyle/>
          <a:p>
            <a:pPr>
              <a:lnSpc>
                <a:spcPct val="100000"/>
              </a:lnSpc>
            </a:pPr>
            <a:endParaRPr lang="en-US" sz="1600" dirty="0"/>
          </a:p>
        </p:txBody>
      </p:sp>
      <p:sp>
        <p:nvSpPr>
          <p:cNvPr id="7" name="Shape 4"/>
          <p:cNvSpPr/>
          <p:nvPr/>
        </p:nvSpPr>
        <p:spPr>
          <a:xfrm>
            <a:off x="6553688" y="3986823"/>
            <a:ext cx="1014730" cy="1014730"/>
          </a:xfrm>
          <a:prstGeom prst="ellipse">
            <a:avLst/>
          </a:prstGeom>
          <a:solidFill>
            <a:srgbClr val="C00000"/>
          </a:solidFill>
          <a:ln w="31750">
            <a:solidFill>
              <a:srgbClr val="FFFFFF"/>
            </a:solidFill>
            <a:prstDash val="solid"/>
          </a:ln>
        </p:spPr>
      </p:sp>
      <p:sp>
        <p:nvSpPr>
          <p:cNvPr id="8" name="Text 5"/>
          <p:cNvSpPr/>
          <p:nvPr/>
        </p:nvSpPr>
        <p:spPr>
          <a:xfrm>
            <a:off x="6553688" y="3986823"/>
            <a:ext cx="1014730" cy="1014730"/>
          </a:xfrm>
          <a:prstGeom prst="rect">
            <a:avLst/>
          </a:prstGeom>
          <a:noFill/>
        </p:spPr>
        <p:txBody>
          <a:bodyPr wrap="square" lIns="45720" tIns="91440" rIns="91440" bIns="45720" rtlCol="0" anchor="ctr"/>
          <a:lstStyle/>
          <a:p>
            <a:pPr>
              <a:lnSpc>
                <a:spcPct val="100000"/>
              </a:lnSpc>
            </a:pPr>
            <a:endParaRPr lang="en-US" sz="1600" dirty="0"/>
          </a:p>
        </p:txBody>
      </p:sp>
      <p:sp>
        <p:nvSpPr>
          <p:cNvPr id="9" name="Shape 6"/>
          <p:cNvSpPr/>
          <p:nvPr/>
        </p:nvSpPr>
        <p:spPr>
          <a:xfrm rot="5400000">
            <a:off x="7563875" y="4431183"/>
            <a:ext cx="146173" cy="126011"/>
          </a:xfrm>
          <a:prstGeom prst="triangle">
            <a:avLst>
              <a:gd name="adj" fmla="val 50000"/>
            </a:avLst>
          </a:prstGeom>
          <a:solidFill>
            <a:srgbClr val="FFFFFF"/>
          </a:solidFill>
        </p:spPr>
      </p:sp>
      <p:sp>
        <p:nvSpPr>
          <p:cNvPr id="10" name="Text 7"/>
          <p:cNvSpPr/>
          <p:nvPr/>
        </p:nvSpPr>
        <p:spPr>
          <a:xfrm rot="5400000">
            <a:off x="7563875" y="4431183"/>
            <a:ext cx="146173" cy="126011"/>
          </a:xfrm>
          <a:prstGeom prst="rect">
            <a:avLst/>
          </a:prstGeom>
          <a:noFill/>
        </p:spPr>
        <p:txBody>
          <a:bodyPr wrap="square" lIns="45720" tIns="91440" rIns="91440" bIns="45720" rtlCol="0" anchor="ctr"/>
          <a:lstStyle/>
          <a:p>
            <a:pPr>
              <a:lnSpc>
                <a:spcPct val="100000"/>
              </a:lnSpc>
            </a:pPr>
            <a:endParaRPr lang="en-US" sz="1600" dirty="0"/>
          </a:p>
        </p:txBody>
      </p:sp>
      <p:sp>
        <p:nvSpPr>
          <p:cNvPr id="11" name="Shape 8"/>
          <p:cNvSpPr/>
          <p:nvPr/>
        </p:nvSpPr>
        <p:spPr>
          <a:xfrm>
            <a:off x="6548608" y="1288553"/>
            <a:ext cx="1014730" cy="1014730"/>
          </a:xfrm>
          <a:prstGeom prst="ellipse">
            <a:avLst/>
          </a:prstGeom>
          <a:solidFill>
            <a:srgbClr val="C00000"/>
          </a:solidFill>
          <a:ln w="31750">
            <a:solidFill>
              <a:srgbClr val="FFFFFF"/>
            </a:solidFill>
            <a:prstDash val="solid"/>
          </a:ln>
        </p:spPr>
      </p:sp>
      <p:sp>
        <p:nvSpPr>
          <p:cNvPr id="12" name="Text 9"/>
          <p:cNvSpPr/>
          <p:nvPr/>
        </p:nvSpPr>
        <p:spPr>
          <a:xfrm>
            <a:off x="6548608" y="1288553"/>
            <a:ext cx="1014730" cy="1014730"/>
          </a:xfrm>
          <a:prstGeom prst="rect">
            <a:avLst/>
          </a:prstGeom>
          <a:noFill/>
        </p:spPr>
        <p:txBody>
          <a:bodyPr wrap="square" lIns="45720" tIns="91440" rIns="91440" bIns="45720" rtlCol="0" anchor="ctr"/>
          <a:lstStyle/>
          <a:p>
            <a:pPr>
              <a:lnSpc>
                <a:spcPct val="100000"/>
              </a:lnSpc>
            </a:pPr>
            <a:endParaRPr lang="en-US" sz="1600" dirty="0"/>
          </a:p>
        </p:txBody>
      </p:sp>
      <p:sp>
        <p:nvSpPr>
          <p:cNvPr id="13" name="Shape 10"/>
          <p:cNvSpPr/>
          <p:nvPr/>
        </p:nvSpPr>
        <p:spPr>
          <a:xfrm rot="5400000">
            <a:off x="7558795" y="1732913"/>
            <a:ext cx="146173" cy="126011"/>
          </a:xfrm>
          <a:prstGeom prst="triangle">
            <a:avLst>
              <a:gd name="adj" fmla="val 50000"/>
            </a:avLst>
          </a:prstGeom>
          <a:solidFill>
            <a:srgbClr val="FFFFFF"/>
          </a:solidFill>
        </p:spPr>
      </p:sp>
      <p:sp>
        <p:nvSpPr>
          <p:cNvPr id="14" name="Text 11"/>
          <p:cNvSpPr/>
          <p:nvPr/>
        </p:nvSpPr>
        <p:spPr>
          <a:xfrm rot="5400000">
            <a:off x="7558795" y="1732913"/>
            <a:ext cx="146173" cy="126011"/>
          </a:xfrm>
          <a:prstGeom prst="rect">
            <a:avLst/>
          </a:prstGeom>
          <a:noFill/>
        </p:spPr>
        <p:txBody>
          <a:bodyPr wrap="square" lIns="45720" tIns="91440" rIns="91440" bIns="45720" rtlCol="0" anchor="ctr"/>
          <a:lstStyle/>
          <a:p>
            <a:pPr>
              <a:lnSpc>
                <a:spcPct val="100000"/>
              </a:lnSpc>
            </a:pPr>
            <a:endParaRPr lang="en-US" sz="1600" dirty="0"/>
          </a:p>
        </p:txBody>
      </p:sp>
      <p:sp>
        <p:nvSpPr>
          <p:cNvPr id="15" name="Shape 12"/>
          <p:cNvSpPr/>
          <p:nvPr/>
        </p:nvSpPr>
        <p:spPr>
          <a:xfrm>
            <a:off x="6864089" y="1621539"/>
            <a:ext cx="359932" cy="359932"/>
          </a:xfrm>
          <a:custGeom>
            <a:avLst/>
            <a:gdLst/>
            <a:ahLst/>
            <a:cxnLst/>
            <a:rect l="l" t="t" r="r" b="b"/>
            <a:pathLst>
              <a:path w="359932" h="359932">
                <a:moveTo>
                  <a:pt x="197963" y="323939"/>
                </a:moveTo>
                <a:cubicBezTo>
                  <a:pt x="197963" y="359932"/>
                  <a:pt x="197963" y="359932"/>
                  <a:pt x="197963" y="359932"/>
                </a:cubicBezTo>
                <a:cubicBezTo>
                  <a:pt x="161969" y="359932"/>
                  <a:pt x="161969" y="359932"/>
                  <a:pt x="161969" y="359932"/>
                </a:cubicBezTo>
                <a:cubicBezTo>
                  <a:pt x="161969" y="323939"/>
                  <a:pt x="161969" y="323939"/>
                  <a:pt x="161969" y="323939"/>
                </a:cubicBezTo>
                <a:cubicBezTo>
                  <a:pt x="17997" y="323939"/>
                  <a:pt x="17997" y="323939"/>
                  <a:pt x="17997" y="323939"/>
                </a:cubicBezTo>
                <a:cubicBezTo>
                  <a:pt x="8998" y="323939"/>
                  <a:pt x="0" y="314941"/>
                  <a:pt x="0" y="305942"/>
                </a:cubicBezTo>
                <a:cubicBezTo>
                  <a:pt x="0" y="53990"/>
                  <a:pt x="0" y="53990"/>
                  <a:pt x="0" y="53990"/>
                </a:cubicBezTo>
                <a:cubicBezTo>
                  <a:pt x="359932" y="53990"/>
                  <a:pt x="359932" y="53990"/>
                  <a:pt x="359932" y="53990"/>
                </a:cubicBezTo>
                <a:cubicBezTo>
                  <a:pt x="359932" y="305942"/>
                  <a:pt x="359932" y="305942"/>
                  <a:pt x="359932" y="305942"/>
                </a:cubicBezTo>
                <a:cubicBezTo>
                  <a:pt x="359932" y="314941"/>
                  <a:pt x="350934" y="323939"/>
                  <a:pt x="341935" y="323939"/>
                </a:cubicBezTo>
                <a:lnTo>
                  <a:pt x="197963" y="323939"/>
                </a:lnTo>
                <a:close/>
                <a:moveTo>
                  <a:pt x="35993" y="287946"/>
                </a:moveTo>
                <a:cubicBezTo>
                  <a:pt x="323939" y="287946"/>
                  <a:pt x="323939" y="287946"/>
                  <a:pt x="323939" y="287946"/>
                </a:cubicBezTo>
                <a:cubicBezTo>
                  <a:pt x="323939" y="89983"/>
                  <a:pt x="323939" y="89983"/>
                  <a:pt x="323939" y="89983"/>
                </a:cubicBezTo>
                <a:cubicBezTo>
                  <a:pt x="35993" y="89983"/>
                  <a:pt x="35993" y="89983"/>
                  <a:pt x="35993" y="89983"/>
                </a:cubicBezTo>
                <a:lnTo>
                  <a:pt x="35993" y="287946"/>
                </a:lnTo>
                <a:close/>
                <a:moveTo>
                  <a:pt x="197963" y="125976"/>
                </a:moveTo>
                <a:cubicBezTo>
                  <a:pt x="287946" y="125976"/>
                  <a:pt x="287946" y="125976"/>
                  <a:pt x="287946" y="125976"/>
                </a:cubicBezTo>
                <a:cubicBezTo>
                  <a:pt x="287946" y="161969"/>
                  <a:pt x="287946" y="161969"/>
                  <a:pt x="287946" y="161969"/>
                </a:cubicBezTo>
                <a:cubicBezTo>
                  <a:pt x="197963" y="161969"/>
                  <a:pt x="197963" y="161969"/>
                  <a:pt x="197963" y="161969"/>
                </a:cubicBezTo>
                <a:lnTo>
                  <a:pt x="197963" y="125976"/>
                </a:lnTo>
                <a:close/>
                <a:moveTo>
                  <a:pt x="197963" y="197963"/>
                </a:moveTo>
                <a:cubicBezTo>
                  <a:pt x="287946" y="197963"/>
                  <a:pt x="287946" y="197963"/>
                  <a:pt x="287946" y="197963"/>
                </a:cubicBezTo>
                <a:cubicBezTo>
                  <a:pt x="287946" y="233956"/>
                  <a:pt x="287946" y="233956"/>
                  <a:pt x="287946" y="233956"/>
                </a:cubicBezTo>
                <a:cubicBezTo>
                  <a:pt x="197963" y="233956"/>
                  <a:pt x="197963" y="233956"/>
                  <a:pt x="197963" y="233956"/>
                </a:cubicBezTo>
                <a:lnTo>
                  <a:pt x="197963" y="197963"/>
                </a:lnTo>
                <a:close/>
                <a:moveTo>
                  <a:pt x="125976" y="125976"/>
                </a:moveTo>
                <a:cubicBezTo>
                  <a:pt x="125976" y="179966"/>
                  <a:pt x="125976" y="179966"/>
                  <a:pt x="125976" y="179966"/>
                </a:cubicBezTo>
                <a:cubicBezTo>
                  <a:pt x="179966" y="179966"/>
                  <a:pt x="179966" y="179966"/>
                  <a:pt x="179966" y="179966"/>
                </a:cubicBezTo>
                <a:cubicBezTo>
                  <a:pt x="179966" y="211460"/>
                  <a:pt x="157470" y="233956"/>
                  <a:pt x="125976" y="233956"/>
                </a:cubicBezTo>
                <a:cubicBezTo>
                  <a:pt x="94482" y="233956"/>
                  <a:pt x="71986" y="211460"/>
                  <a:pt x="71986" y="179966"/>
                </a:cubicBezTo>
                <a:cubicBezTo>
                  <a:pt x="71986" y="148472"/>
                  <a:pt x="94482" y="125976"/>
                  <a:pt x="125976" y="125976"/>
                </a:cubicBezTo>
                <a:close/>
                <a:moveTo>
                  <a:pt x="0" y="0"/>
                </a:moveTo>
                <a:cubicBezTo>
                  <a:pt x="359932" y="0"/>
                  <a:pt x="359932" y="0"/>
                  <a:pt x="359932" y="0"/>
                </a:cubicBezTo>
                <a:cubicBezTo>
                  <a:pt x="359932" y="35993"/>
                  <a:pt x="359932" y="35993"/>
                  <a:pt x="359932" y="35993"/>
                </a:cubicBezTo>
                <a:cubicBezTo>
                  <a:pt x="0" y="35993"/>
                  <a:pt x="0" y="35993"/>
                  <a:pt x="0" y="35993"/>
                </a:cubicBezTo>
                <a:lnTo>
                  <a:pt x="0" y="0"/>
                </a:lnTo>
                <a:close/>
              </a:path>
            </a:pathLst>
          </a:custGeom>
          <a:solidFill>
            <a:srgbClr val="FFFFFF"/>
          </a:solidFill>
        </p:spPr>
      </p:sp>
      <p:sp>
        <p:nvSpPr>
          <p:cNvPr id="16" name="Text 13"/>
          <p:cNvSpPr/>
          <p:nvPr/>
        </p:nvSpPr>
        <p:spPr>
          <a:xfrm>
            <a:off x="6864089" y="1621539"/>
            <a:ext cx="359932" cy="359932"/>
          </a:xfrm>
          <a:prstGeom prst="rect">
            <a:avLst/>
          </a:prstGeom>
          <a:noFill/>
        </p:spPr>
        <p:txBody>
          <a:bodyPr wrap="square" lIns="45720" tIns="91440" rIns="91440" bIns="45720" rtlCol="0" anchor="t"/>
          <a:lstStyle/>
          <a:p>
            <a:pPr>
              <a:lnSpc>
                <a:spcPct val="100000"/>
              </a:lnSpc>
            </a:pPr>
            <a:endParaRPr lang="en-US" sz="1600" dirty="0"/>
          </a:p>
        </p:txBody>
      </p:sp>
      <p:pic>
        <p:nvPicPr>
          <p:cNvPr id="17" name="Image 1" descr="https://kimi-img.moonshot.cn/pub/slides/slides_tmpl/image/25-09-04-16:31:13-d2skske1bb2p4onbqigg.png"/>
          <p:cNvPicPr>
            <a:picLocks noChangeAspect="1"/>
          </p:cNvPicPr>
          <p:nvPr/>
        </p:nvPicPr>
        <p:blipFill>
          <a:blip r:embed="rId4"/>
          <a:stretch>
            <a:fillRect/>
          </a:stretch>
        </p:blipFill>
        <p:spPr>
          <a:xfrm>
            <a:off x="6911449" y="4306259"/>
            <a:ext cx="335280" cy="335280"/>
          </a:xfrm>
          <a:prstGeom prst="rect">
            <a:avLst/>
          </a:prstGeom>
        </p:spPr>
      </p:pic>
      <p:pic>
        <p:nvPicPr>
          <p:cNvPr id="19" name="Image 2" descr="https://kimi-img.moonshot.cn/pub/slides/slides_tmpl/image/25-09-04-16:31:13-d2skske1bb2p4onbqih0.png"/>
          <p:cNvPicPr>
            <a:picLocks noChangeAspect="1"/>
          </p:cNvPicPr>
          <p:nvPr/>
        </p:nvPicPr>
        <p:blipFill>
          <a:blip r:embed="rId5"/>
          <a:srcRect t="116" b="116"/>
          <a:stretch>
            <a:fillRect/>
          </a:stretch>
        </p:blipFill>
        <p:spPr>
          <a:xfrm>
            <a:off x="0" y="4958080"/>
            <a:ext cx="2065655" cy="1915795"/>
          </a:xfrm>
          <a:prstGeom prst="rect">
            <a:avLst/>
          </a:prstGeom>
          <a:solidFill>
            <a:srgbClr val="C00000">
              <a:alpha val="48000"/>
            </a:srgbClr>
          </a:solidFill>
        </p:spPr>
      </p:pic>
      <p:sp>
        <p:nvSpPr>
          <p:cNvPr id="20" name="Text 15"/>
          <p:cNvSpPr/>
          <p:nvPr/>
        </p:nvSpPr>
        <p:spPr>
          <a:xfrm>
            <a:off x="870585" y="1900555"/>
            <a:ext cx="5043600" cy="338554"/>
          </a:xfrm>
          <a:prstGeom prst="rect">
            <a:avLst/>
          </a:prstGeom>
          <a:noFill/>
        </p:spPr>
        <p:txBody>
          <a:bodyPr wrap="square" lIns="91440" tIns="45720" rIns="91440" bIns="45720" rtlCol="0" anchor="t">
            <a:spAutoFit/>
          </a:bodyPr>
          <a:lstStyle/>
          <a:p>
            <a:pPr>
              <a:lnSpc>
                <a:spcPct val="100000"/>
              </a:lnSpc>
            </a:pPr>
            <a:endParaRPr lang="en-US" sz="1600" dirty="0"/>
          </a:p>
        </p:txBody>
      </p:sp>
      <p:sp>
        <p:nvSpPr>
          <p:cNvPr id="22" name="Text 17"/>
          <p:cNvSpPr/>
          <p:nvPr/>
        </p:nvSpPr>
        <p:spPr>
          <a:xfrm>
            <a:off x="7865745" y="1288415"/>
            <a:ext cx="4763770" cy="623570"/>
          </a:xfrm>
          <a:prstGeom prst="rect">
            <a:avLst/>
          </a:prstGeom>
          <a:noFill/>
        </p:spPr>
        <p:txBody>
          <a:bodyPr wrap="square" lIns="91440" tIns="45720" rIns="91440" bIns="45720" rtlCol="0" anchor="t"/>
          <a:lstStyle/>
          <a:p>
            <a:r>
              <a:rPr lang="en-US" altLang="zh-CN" sz="2400" b="1" dirty="0" err="1">
                <a:latin typeface="微软雅黑" panose="020B0503020204020204" charset="-122"/>
                <a:ea typeface="微软雅黑" panose="020B0503020204020204" charset="-122"/>
              </a:rPr>
              <a:t>古籍特藏</a:t>
            </a:r>
            <a:r>
              <a:rPr lang="zh-CN" altLang="en-US" sz="2400" b="1" dirty="0">
                <a:latin typeface="微软雅黑" panose="020B0503020204020204" charset="-122"/>
                <a:ea typeface="微软雅黑" panose="020B0503020204020204" charset="-122"/>
              </a:rPr>
              <a:t>系统化整理</a:t>
            </a:r>
            <a:endParaRPr lang="en-US" altLang="zh-CN" sz="2400" b="1" dirty="0">
              <a:latin typeface="微软雅黑" panose="020B0503020204020204" charset="-122"/>
              <a:ea typeface="微软雅黑" panose="020B0503020204020204" charset="-122"/>
            </a:endParaRPr>
          </a:p>
          <a:p>
            <a:pPr>
              <a:lnSpc>
                <a:spcPct val="100000"/>
              </a:lnSpc>
            </a:pPr>
            <a:endParaRPr lang="en-US" sz="1600" dirty="0">
              <a:latin typeface="微软雅黑" panose="020B0503020204020204" charset="-122"/>
              <a:ea typeface="微软雅黑" panose="020B0503020204020204" charset="-122"/>
            </a:endParaRPr>
          </a:p>
        </p:txBody>
      </p:sp>
      <p:sp>
        <p:nvSpPr>
          <p:cNvPr id="23" name="Text 18"/>
          <p:cNvSpPr/>
          <p:nvPr/>
        </p:nvSpPr>
        <p:spPr>
          <a:xfrm>
            <a:off x="7865744" y="1760220"/>
            <a:ext cx="5066177" cy="1982470"/>
          </a:xfrm>
          <a:prstGeom prst="rect">
            <a:avLst/>
          </a:prstGeom>
          <a:noFill/>
        </p:spPr>
        <p:txBody>
          <a:bodyPr wrap="square" lIns="91440" tIns="45720" rIns="91440" bIns="45720" rtlCol="0" anchor="t"/>
          <a:lstStyle/>
          <a:p>
            <a:pPr>
              <a:lnSpc>
                <a:spcPct val="150000"/>
              </a:lnSpc>
            </a:pPr>
            <a:r>
              <a:rPr lang="en-US" altLang="zh-CN" sz="1900" dirty="0">
                <a:solidFill>
                  <a:schemeClr val="bg1"/>
                </a:solidFill>
                <a:latin typeface="MiSans" pitchFamily="34" charset="0"/>
                <a:ea typeface="MiSans" pitchFamily="34" charset="-122"/>
                <a:cs typeface="MiSans" pitchFamily="34" charset="-120"/>
              </a:rPr>
              <a:t>完成馆藏5000余册古籍特藏的物理整理与编目入藏工作，实现特色资源的规范化管理，为学科研究提供扎实文献支撑。</a:t>
            </a:r>
          </a:p>
          <a:p>
            <a:pPr marL="285750" indent="-285750">
              <a:lnSpc>
                <a:spcPct val="150000"/>
              </a:lnSpc>
              <a:buFont typeface="Arial" panose="020B0604020202020204" pitchFamily="34" charset="0"/>
              <a:buChar char="•"/>
            </a:pPr>
            <a:r>
              <a:rPr lang="en-US" altLang="zh-CN" sz="1900" dirty="0">
                <a:solidFill>
                  <a:schemeClr val="bg1"/>
                </a:solidFill>
                <a:latin typeface="MiSans" pitchFamily="34" charset="0"/>
                <a:ea typeface="MiSans" pitchFamily="34" charset="-122"/>
              </a:rPr>
              <a:t>1500</a:t>
            </a:r>
            <a:r>
              <a:rPr lang="zh-CN" altLang="zh-CN" sz="1900" dirty="0">
                <a:solidFill>
                  <a:schemeClr val="bg1"/>
                </a:solidFill>
                <a:latin typeface="MiSans" pitchFamily="34" charset="0"/>
                <a:ea typeface="MiSans" pitchFamily="34" charset="-122"/>
              </a:rPr>
              <a:t>余册名人名家珍贵古籍</a:t>
            </a:r>
            <a:endParaRPr lang="en-US" altLang="zh-CN" sz="1900" dirty="0">
              <a:solidFill>
                <a:schemeClr val="bg1"/>
              </a:solidFill>
              <a:latin typeface="MiSans" pitchFamily="34" charset="0"/>
              <a:ea typeface="MiSans" pitchFamily="34" charset="-122"/>
            </a:endParaRPr>
          </a:p>
          <a:p>
            <a:pPr marL="285750" indent="-285750">
              <a:lnSpc>
                <a:spcPct val="150000"/>
              </a:lnSpc>
              <a:buFont typeface="Arial" panose="020B0604020202020204" pitchFamily="34" charset="0"/>
              <a:buChar char="•"/>
            </a:pPr>
            <a:r>
              <a:rPr lang="en-US" altLang="zh-CN" sz="1900" dirty="0">
                <a:solidFill>
                  <a:schemeClr val="bg1"/>
                </a:solidFill>
                <a:latin typeface="MiSans" pitchFamily="34" charset="0"/>
                <a:ea typeface="MiSans" pitchFamily="34" charset="-122"/>
              </a:rPr>
              <a:t>3500</a:t>
            </a:r>
            <a:r>
              <a:rPr lang="zh-CN" altLang="zh-CN" sz="1900" dirty="0">
                <a:solidFill>
                  <a:schemeClr val="bg1"/>
                </a:solidFill>
                <a:latin typeface="MiSans" pitchFamily="34" charset="0"/>
                <a:ea typeface="MiSans" pitchFamily="34" charset="-122"/>
              </a:rPr>
              <a:t>余册以经书、地方志为核心的特藏文献</a:t>
            </a:r>
            <a:endParaRPr lang="en-US" altLang="zh-CN" sz="1900" dirty="0">
              <a:solidFill>
                <a:schemeClr val="bg1"/>
              </a:solidFill>
              <a:latin typeface="MiSans" pitchFamily="34" charset="0"/>
              <a:ea typeface="MiSans" pitchFamily="34" charset="-122"/>
            </a:endParaRPr>
          </a:p>
          <a:p>
            <a:pPr>
              <a:lnSpc>
                <a:spcPct val="150000"/>
              </a:lnSpc>
            </a:pPr>
            <a:endParaRPr lang="en-US" sz="1900" dirty="0">
              <a:solidFill>
                <a:schemeClr val="bg1"/>
              </a:solidFill>
            </a:endParaRPr>
          </a:p>
        </p:txBody>
      </p:sp>
      <p:sp>
        <p:nvSpPr>
          <p:cNvPr id="24" name="Text 19"/>
          <p:cNvSpPr/>
          <p:nvPr/>
        </p:nvSpPr>
        <p:spPr>
          <a:xfrm>
            <a:off x="7942387" y="4161796"/>
            <a:ext cx="4763770" cy="959486"/>
          </a:xfrm>
          <a:prstGeom prst="rect">
            <a:avLst/>
          </a:prstGeom>
          <a:noFill/>
        </p:spPr>
        <p:txBody>
          <a:bodyPr wrap="square" lIns="91440" tIns="45720" rIns="91440" bIns="45720" rtlCol="0" anchor="t"/>
          <a:lstStyle/>
          <a:p>
            <a:pPr>
              <a:lnSpc>
                <a:spcPct val="100000"/>
              </a:lnSpc>
            </a:pPr>
            <a:r>
              <a:rPr lang="zh-CN" altLang="en-US" sz="2400" b="1" dirty="0">
                <a:latin typeface="微软雅黑" panose="020B0503020204020204" charset="-122"/>
                <a:ea typeface="微软雅黑" panose="020B0503020204020204" charset="-122"/>
              </a:rPr>
              <a:t>数字化建设</a:t>
            </a:r>
            <a:endParaRPr lang="en-US" altLang="zh-CN" sz="2400" b="1" dirty="0">
              <a:latin typeface="微软雅黑" panose="020B0503020204020204" charset="-122"/>
              <a:ea typeface="微软雅黑" panose="020B0503020204020204" charset="-122"/>
            </a:endParaRPr>
          </a:p>
        </p:txBody>
      </p:sp>
      <p:sp>
        <p:nvSpPr>
          <p:cNvPr id="25" name="Text 20"/>
          <p:cNvSpPr/>
          <p:nvPr/>
        </p:nvSpPr>
        <p:spPr>
          <a:xfrm>
            <a:off x="7942387" y="4646180"/>
            <a:ext cx="4763770" cy="1982470"/>
          </a:xfrm>
          <a:prstGeom prst="rect">
            <a:avLst/>
          </a:prstGeom>
          <a:noFill/>
        </p:spPr>
        <p:txBody>
          <a:bodyPr wrap="square" lIns="91440" tIns="45720" rIns="91440" bIns="45720" rtlCol="0" anchor="t"/>
          <a:lstStyle/>
          <a:p>
            <a:pPr>
              <a:lnSpc>
                <a:spcPct val="150000"/>
              </a:lnSpc>
            </a:pPr>
            <a:r>
              <a:rPr lang="en-US" altLang="zh-CN" dirty="0" err="1">
                <a:solidFill>
                  <a:schemeClr val="bg1"/>
                </a:solidFill>
                <a:latin typeface="微软雅黑" panose="020B0503020204020204" charset="-122"/>
                <a:ea typeface="微软雅黑" panose="020B0503020204020204" charset="-122"/>
              </a:rPr>
              <a:t>依托相关项目，完成“太平洋丝绸之路”外文档案数据库</a:t>
            </a:r>
            <a:r>
              <a:rPr lang="zh-CN" altLang="en-US" dirty="0">
                <a:solidFill>
                  <a:schemeClr val="bg1"/>
                </a:solidFill>
                <a:latin typeface="微软雅黑" panose="020B0503020204020204" charset="-122"/>
                <a:ea typeface="微软雅黑" panose="020B0503020204020204" charset="-122"/>
              </a:rPr>
              <a:t>和“北京大学外国语言文学学科史电子资源库”</a:t>
            </a:r>
            <a:r>
              <a:rPr lang="en-US" altLang="zh-CN" dirty="0" err="1">
                <a:solidFill>
                  <a:schemeClr val="bg1"/>
                </a:solidFill>
                <a:latin typeface="微软雅黑" panose="020B0503020204020204" charset="-122"/>
                <a:ea typeface="微软雅黑" panose="020B0503020204020204" charset="-122"/>
              </a:rPr>
              <a:t>的建设</a:t>
            </a:r>
            <a:r>
              <a:rPr lang="zh-CN" altLang="en-US" dirty="0">
                <a:solidFill>
                  <a:schemeClr val="bg1"/>
                </a:solidFill>
                <a:latin typeface="微软雅黑" panose="020B0503020204020204" charset="-122"/>
                <a:ea typeface="微软雅黑" panose="020B0503020204020204" charset="-122"/>
              </a:rPr>
              <a:t>与</a:t>
            </a:r>
            <a:r>
              <a:rPr lang="en-US" altLang="zh-CN" dirty="0" err="1">
                <a:solidFill>
                  <a:schemeClr val="bg1"/>
                </a:solidFill>
                <a:latin typeface="微软雅黑" panose="020B0503020204020204" charset="-122"/>
                <a:ea typeface="微软雅黑" panose="020B0503020204020204" charset="-122"/>
              </a:rPr>
              <a:t>应用，实现多语种档案的数字化处理、编目与索引构建</a:t>
            </a:r>
            <a:r>
              <a:rPr lang="en-US" altLang="zh-CN" dirty="0">
                <a:solidFill>
                  <a:schemeClr val="bg1"/>
                </a:solidFill>
                <a:latin typeface="微软雅黑" panose="020B0503020204020204" charset="-122"/>
                <a:ea typeface="微软雅黑" panose="020B0503020204020204" charset="-122"/>
              </a:rPr>
              <a:t>。</a:t>
            </a:r>
          </a:p>
          <a:p>
            <a:pPr>
              <a:lnSpc>
                <a:spcPct val="150000"/>
              </a:lnSpc>
            </a:pPr>
            <a:endParaRPr lang="en-US" dirty="0">
              <a:solidFill>
                <a:schemeClr val="bg1"/>
              </a:solidFill>
            </a:endParaRPr>
          </a:p>
        </p:txBody>
      </p:sp>
      <p:pic>
        <p:nvPicPr>
          <p:cNvPr id="28" name="图片 27"/>
          <p:cNvPicPr>
            <a:picLocks noChangeAspect="1"/>
          </p:cNvPicPr>
          <p:nvPr/>
        </p:nvPicPr>
        <p:blipFill>
          <a:blip r:embed="rId6"/>
          <a:stretch>
            <a:fillRect/>
          </a:stretch>
        </p:blipFill>
        <p:spPr>
          <a:xfrm>
            <a:off x="127189" y="66357"/>
            <a:ext cx="6457950" cy="3667125"/>
          </a:xfrm>
          <a:prstGeom prst="rect">
            <a:avLst/>
          </a:prstGeom>
        </p:spPr>
      </p:pic>
      <p:pic>
        <p:nvPicPr>
          <p:cNvPr id="29" name="图片 28"/>
          <p:cNvPicPr>
            <a:picLocks noChangeAspect="1"/>
          </p:cNvPicPr>
          <p:nvPr/>
        </p:nvPicPr>
        <p:blipFill>
          <a:blip r:embed="rId7"/>
          <a:stretch>
            <a:fillRect/>
          </a:stretch>
        </p:blipFill>
        <p:spPr>
          <a:xfrm>
            <a:off x="127189" y="3873827"/>
            <a:ext cx="2825946" cy="2832941"/>
          </a:xfrm>
          <a:prstGeom prst="rect">
            <a:avLst/>
          </a:prstGeom>
        </p:spPr>
      </p:pic>
      <p:pic>
        <p:nvPicPr>
          <p:cNvPr id="30" name="图片 29"/>
          <p:cNvPicPr>
            <a:picLocks noChangeAspect="1"/>
          </p:cNvPicPr>
          <p:nvPr/>
        </p:nvPicPr>
        <p:blipFill rotWithShape="1">
          <a:blip r:embed="rId8"/>
          <a:srcRect l="13510" t="35004" r="32546" b="9510"/>
          <a:stretch>
            <a:fillRect/>
          </a:stretch>
        </p:blipFill>
        <p:spPr>
          <a:xfrm>
            <a:off x="3681241" y="3862480"/>
            <a:ext cx="2751237" cy="285563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144521" y="4058285"/>
            <a:ext cx="5902960" cy="540385"/>
          </a:xfrm>
          <a:prstGeom prst="rect">
            <a:avLst/>
          </a:prstGeom>
          <a:gradFill>
            <a:gsLst>
              <a:gs pos="100000">
                <a:schemeClr val="accent1">
                  <a:lumMod val="5000"/>
                  <a:lumOff val="95000"/>
                  <a:alpha val="0"/>
                </a:schemeClr>
              </a:gs>
              <a:gs pos="0">
                <a:srgbClr val="F6E198">
                  <a:alpha val="59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占位符 10"/>
          <p:cNvSpPr txBox="1"/>
          <p:nvPr/>
        </p:nvSpPr>
        <p:spPr>
          <a:xfrm>
            <a:off x="3844608" y="4152265"/>
            <a:ext cx="4502785" cy="372110"/>
          </a:xfrm>
          <a:prstGeom prst="rect">
            <a:avLst/>
          </a:prstGeom>
        </p:spPr>
        <p:txBody>
          <a:bodyPr vert="horz" wrap="square" lIns="96435" tIns="48217" rIns="96435" bIns="48217" rtlCol="0" anchor="ctr">
            <a:spAutoFit/>
          </a:bodyPr>
          <a:lstStyle>
            <a:defPPr>
              <a:defRPr lang="zh-CN"/>
            </a:defPPr>
            <a:lvl1pPr marL="0" indent="0" algn="ctr" defTabSz="914400" rtl="0" eaLnBrk="1" latinLnBrk="0" hangingPunct="1">
              <a:lnSpc>
                <a:spcPct val="90000"/>
              </a:lnSpc>
              <a:spcBef>
                <a:spcPct val="0"/>
              </a:spcBef>
              <a:buNone/>
              <a:defRPr lang="zh-CN" altLang="en-US" sz="2800" kern="1200" dirty="0">
                <a:solidFill>
                  <a:srgbClr val="FBFBFC"/>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2000">
                <a:solidFill>
                  <a:srgbClr val="F5DC92"/>
                </a:solidFill>
                <a:latin typeface="微软雅黑" panose="020B0503020204020204" charset="-122"/>
                <a:ea typeface="微软雅黑" panose="020B0503020204020204" charset="-122"/>
              </a:rPr>
              <a:t>汇报人：</a:t>
            </a:r>
            <a:r>
              <a:rPr lang="zh-CN" altLang="en-US" sz="2000">
                <a:solidFill>
                  <a:srgbClr val="F5DC92"/>
                </a:solidFill>
                <a:latin typeface="微软雅黑" panose="020B0503020204020204" charset="-122"/>
                <a:ea typeface="微软雅黑" panose="020B0503020204020204" charset="-122"/>
              </a:rPr>
              <a:t>吴杰伟</a:t>
            </a:r>
            <a:endParaRPr lang="en-US" altLang="zh-CN" sz="2000" dirty="0">
              <a:solidFill>
                <a:srgbClr val="F5DC92"/>
              </a:solidFill>
              <a:latin typeface="微软雅黑" panose="020B0503020204020204" charset="-122"/>
              <a:ea typeface="微软雅黑" panose="020B0503020204020204" charset="-122"/>
            </a:endParaRPr>
          </a:p>
        </p:txBody>
      </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2708" y="4795590"/>
            <a:ext cx="6062641" cy="2205717"/>
          </a:xfrm>
          <a:prstGeom prst="rect">
            <a:avLst/>
          </a:prstGeom>
        </p:spPr>
      </p:pic>
      <p:sp>
        <p:nvSpPr>
          <p:cNvPr id="43" name="Content Placeholder 2"/>
          <p:cNvSpPr txBox="1"/>
          <p:nvPr/>
        </p:nvSpPr>
        <p:spPr>
          <a:xfrm>
            <a:off x="2392045" y="4524375"/>
            <a:ext cx="7408545" cy="5137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ctr" defTabSz="1216025" fontAlgn="auto">
              <a:lnSpc>
                <a:spcPct val="200000"/>
              </a:lnSpc>
              <a:spcBef>
                <a:spcPts val="0"/>
              </a:spcBef>
              <a:buNone/>
            </a:pPr>
            <a:r>
              <a:rPr lang="en-US" dirty="0">
                <a:solidFill>
                  <a:srgbClr val="F5DC92"/>
                </a:solidFill>
                <a:latin typeface="Arial" panose="020B0604020202020204" pitchFamily="34" charset="0"/>
                <a:ea typeface="微软雅黑" panose="020B0503020204020204" charset="-122"/>
                <a:sym typeface="Arial" panose="020B0604020202020204" pitchFamily="34" charset="0"/>
              </a:rPr>
              <a:t>2026</a:t>
            </a:r>
            <a:r>
              <a:rPr lang="zh-CN" altLang="en-US" dirty="0">
                <a:solidFill>
                  <a:srgbClr val="F5DC92"/>
                </a:solidFill>
                <a:latin typeface="Arial" panose="020B0604020202020204" pitchFamily="34" charset="0"/>
                <a:ea typeface="微软雅黑" panose="020B0503020204020204" charset="-122"/>
                <a:sym typeface="Arial" panose="020B0604020202020204" pitchFamily="34" charset="0"/>
              </a:rPr>
              <a:t>年</a:t>
            </a:r>
            <a:r>
              <a:rPr lang="en-US" altLang="zh-CN" dirty="0">
                <a:solidFill>
                  <a:srgbClr val="F5DC92"/>
                </a:solidFill>
                <a:latin typeface="Arial" panose="020B0604020202020204" pitchFamily="34" charset="0"/>
                <a:ea typeface="微软雅黑" panose="020B0503020204020204" charset="-122"/>
                <a:sym typeface="Arial" panose="020B0604020202020204" pitchFamily="34" charset="0"/>
              </a:rPr>
              <a:t>1</a:t>
            </a:r>
            <a:r>
              <a:rPr lang="zh-CN" altLang="en-US" dirty="0">
                <a:solidFill>
                  <a:srgbClr val="F5DC92"/>
                </a:solidFill>
                <a:latin typeface="Arial" panose="020B0604020202020204" pitchFamily="34" charset="0"/>
                <a:ea typeface="微软雅黑" panose="020B0503020204020204" charset="-122"/>
                <a:sym typeface="Arial" panose="020B0604020202020204" pitchFamily="34" charset="0"/>
              </a:rPr>
              <a:t>月</a:t>
            </a:r>
            <a:r>
              <a:rPr lang="en-US" altLang="zh-CN" dirty="0">
                <a:solidFill>
                  <a:srgbClr val="F5DC92"/>
                </a:solidFill>
                <a:latin typeface="Arial" panose="020B0604020202020204" pitchFamily="34" charset="0"/>
                <a:ea typeface="微软雅黑" panose="020B0503020204020204" charset="-122"/>
                <a:sym typeface="Arial" panose="020B0604020202020204" pitchFamily="34" charset="0"/>
              </a:rPr>
              <a:t>9</a:t>
            </a:r>
            <a:r>
              <a:rPr lang="zh-CN" altLang="en-US" dirty="0">
                <a:solidFill>
                  <a:srgbClr val="F5DC92"/>
                </a:solidFill>
                <a:latin typeface="Arial" panose="020B0604020202020204" pitchFamily="34" charset="0"/>
                <a:ea typeface="微软雅黑" panose="020B0503020204020204" charset="-122"/>
                <a:sym typeface="Arial" panose="020B0604020202020204" pitchFamily="34" charset="0"/>
              </a:rPr>
              <a:t>日</a:t>
            </a:r>
          </a:p>
        </p:txBody>
      </p:sp>
      <p:sp>
        <p:nvSpPr>
          <p:cNvPr id="2" name="文本框 1"/>
          <p:cNvSpPr txBox="1"/>
          <p:nvPr/>
        </p:nvSpPr>
        <p:spPr>
          <a:xfrm>
            <a:off x="799465" y="2192020"/>
            <a:ext cx="10592435" cy="922020"/>
          </a:xfrm>
          <a:prstGeom prst="rect">
            <a:avLst/>
          </a:prstGeom>
          <a:noFill/>
        </p:spPr>
        <p:txBody>
          <a:bodyPr wrap="square" rtlCol="0">
            <a:spAutoFit/>
          </a:bodyPr>
          <a:lstStyle/>
          <a:p>
            <a:pPr algn="ctr"/>
            <a:r>
              <a:rPr lang="zh-CN" sz="5400" b="1">
                <a:solidFill>
                  <a:srgbClr val="FFFAC2"/>
                </a:solidFill>
                <a:latin typeface="微软雅黑" panose="020B0503020204020204" charset="-122"/>
                <a:ea typeface="微软雅黑" panose="020B0503020204020204" charset="-122"/>
                <a:cs typeface="微软雅黑" panose="020B0503020204020204" charset="-122"/>
              </a:rPr>
              <a:t>谢谢大家</a:t>
            </a:r>
          </a:p>
        </p:txBody>
      </p:sp>
      <p:pic>
        <p:nvPicPr>
          <p:cNvPr id="6" name="图片 5" descr="白色学院黑体横版"/>
          <p:cNvPicPr>
            <a:picLocks noChangeAspect="1"/>
          </p:cNvPicPr>
          <p:nvPr/>
        </p:nvPicPr>
        <p:blipFill>
          <a:blip r:embed="rId5"/>
          <a:stretch>
            <a:fillRect/>
          </a:stretch>
        </p:blipFill>
        <p:spPr>
          <a:xfrm>
            <a:off x="9490710" y="254000"/>
            <a:ext cx="2322830" cy="518160"/>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253.46956390744532,&quot;left&quot;:109.91521804627732,&quot;top&quot;:178.7652180462773,&quot;width&quot;:706.7847819537226}"/>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253.46956390744532,&quot;left&quot;:109.91521804627732,&quot;top&quot;:178.7652180462773,&quot;width&quot;:706.7847819537226}"/>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253.46956390744532,&quot;left&quot;:109.91521804627732,&quot;top&quot;:178.7652180462773,&quot;width&quot;:706.7847819537226}"/>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253.46956390744532,&quot;left&quot;:109.91521804627732,&quot;top&quot;:178.7652180462773,&quot;width&quot;:706.7847819537226}"/>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253.46956390744532,&quot;left&quot;:109.91521804627732,&quot;top&quot;:178.7652180462773,&quot;width&quot;:706.7847819537226}"/>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253.46956390744532,&quot;left&quot;:109.91521804627732,&quot;top&quot;:178.7652180462773,&quot;width&quot;:706.7847819537226}"/>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253.46956390744532,&quot;left&quot;:109.91521804627732,&quot;top&quot;:178.7652180462773,&quot;width&quot;:706.7847819537226}"/>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253.46956390744532,&quot;left&quot;:109.91521804627732,&quot;top&quot;:178.7652180462773,&quot;width&quot;:706.7847819537226}"/>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253.46956390744532,&quot;left&quot;:109.91521804627732,&quot;top&quot;:178.7652180462773,&quot;width&quot;:706.7847819537226}"/>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253.46956390744532,&quot;left&quot;:109.91521804627732,&quot;top&quot;:178.7652180462773,&quot;width&quot;:706.7847819537226}"/>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253.46956390744532,&quot;left&quot;:109.91521804627732,&quot;top&quot;:178.7652180462773,&quot;width&quot;:706.7847819537226}"/>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253.46956390744532,&quot;left&quot;:109.91521804627732,&quot;top&quot;:178.7652180462773,&quot;width&quot;:706.7847819537226}"/>
</p:tagLst>
</file>

<file path=ppt/tags/tag25.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heme/theme1.xml><?xml version="1.0" encoding="utf-8"?>
<a:theme xmlns:a="http://schemas.openxmlformats.org/drawingml/2006/main" name="Custom Theme">
  <a:themeElements>
    <a:clrScheme name="Custom">
      <a:dk1>
        <a:srgbClr val="000000"/>
      </a:dk1>
      <a:lt1>
        <a:srgbClr val="FFFFFF"/>
      </a:lt1>
      <a:dk2>
        <a:srgbClr val="000000"/>
      </a:dk2>
      <a:lt2>
        <a:srgbClr val="00007D"/>
      </a:lt2>
      <a:accent1>
        <a:srgbClr val="D3BDA6"/>
      </a:accent1>
      <a:accent2>
        <a:srgbClr val="DBB479"/>
      </a:accent2>
      <a:accent3>
        <a:srgbClr val="AB8A7D"/>
      </a:accent3>
      <a:accent4>
        <a:srgbClr val="2C3741"/>
      </a:accent4>
      <a:accent5>
        <a:srgbClr val="2C3741"/>
      </a:accent5>
      <a:accent6>
        <a:srgbClr val="DBB479"/>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315</Words>
  <Application>Microsoft Office PowerPoint</Application>
  <PresentationFormat>宽屏</PresentationFormat>
  <Paragraphs>61</Paragraphs>
  <Slides>13</Slides>
  <Notes>10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13</vt:i4>
      </vt:variant>
    </vt:vector>
  </HeadingPairs>
  <TitlesOfParts>
    <vt:vector size="21" baseType="lpstr">
      <vt:lpstr>MiSans</vt:lpstr>
      <vt:lpstr>等线</vt:lpstr>
      <vt:lpstr>等线 Light</vt:lpstr>
      <vt:lpstr>微软雅黑</vt:lpstr>
      <vt:lpstr>Arial</vt:lpstr>
      <vt:lpstr>Calibri</vt:lpstr>
      <vt:lpstr>Calibri Light</vt:lpstr>
      <vt:lpstr>Custom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Moonshot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北大外院分馆2025年度答卷</dc:title>
  <dc:subject>北大外院分馆2025年度答卷</dc:subject>
  <dc:creator>Kimi</dc:creator>
  <cp:lastModifiedBy>HUAWEI</cp:lastModifiedBy>
  <cp:revision>25</cp:revision>
  <dcterms:created xsi:type="dcterms:W3CDTF">2025-12-16T02:10:00Z</dcterms:created>
  <dcterms:modified xsi:type="dcterms:W3CDTF">2026-01-09T03:13:41Z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{"Label":"北大外院分馆2025年度答卷","ContentProducer":"001191110108MACG2KBH8F10000","ProduceID":"d50buhq5hvlrr3ji0rq0","ReservedCode1":"","ContentPropagator":"001191110108MACG2KBH8F20000","PropagateID":"d50buhq5hvlrr3ji0rq0","ReservedCode2":""}</vt:lpwstr>
  </property>
  <property fmtid="{D5CDD505-2E9C-101B-9397-08002B2CF9AE}" pid="3" name="ICV">
    <vt:lpwstr>487423E06F584CFAAB74423633DF31B6_13</vt:lpwstr>
  </property>
  <property fmtid="{D5CDD505-2E9C-101B-9397-08002B2CF9AE}" pid="4" name="KSOProductBuildVer">
    <vt:lpwstr>2052-12.1.0.23542</vt:lpwstr>
  </property>
</Properties>
</file>